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62"/>
  </p:notesMasterIdLst>
  <p:sldIdLst>
    <p:sldId id="372" r:id="rId4"/>
    <p:sldId id="272" r:id="rId5"/>
    <p:sldId id="337" r:id="rId6"/>
    <p:sldId id="338" r:id="rId7"/>
    <p:sldId id="339" r:id="rId8"/>
    <p:sldId id="340" r:id="rId9"/>
    <p:sldId id="343" r:id="rId10"/>
    <p:sldId id="344" r:id="rId11"/>
    <p:sldId id="345" r:id="rId12"/>
    <p:sldId id="346" r:id="rId13"/>
    <p:sldId id="341" r:id="rId14"/>
    <p:sldId id="347" r:id="rId15"/>
    <p:sldId id="348" r:id="rId16"/>
    <p:sldId id="365" r:id="rId17"/>
    <p:sldId id="366" r:id="rId18"/>
    <p:sldId id="367" r:id="rId19"/>
    <p:sldId id="352" r:id="rId20"/>
    <p:sldId id="351" r:id="rId21"/>
    <p:sldId id="368" r:id="rId22"/>
    <p:sldId id="369" r:id="rId23"/>
    <p:sldId id="353" r:id="rId24"/>
    <p:sldId id="350" r:id="rId25"/>
    <p:sldId id="370" r:id="rId26"/>
    <p:sldId id="371" r:id="rId27"/>
    <p:sldId id="354" r:id="rId28"/>
    <p:sldId id="311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36" r:id="rId37"/>
    <p:sldId id="362" r:id="rId38"/>
    <p:sldId id="363" r:id="rId39"/>
    <p:sldId id="364" r:id="rId40"/>
    <p:sldId id="41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00" r:id="rId50"/>
    <p:sldId id="401" r:id="rId51"/>
    <p:sldId id="402" r:id="rId52"/>
    <p:sldId id="403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391" r:id="rId61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0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41.wmf"/><Relationship Id="rId1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35.wmf"/><Relationship Id="rId1" Type="http://schemas.openxmlformats.org/officeDocument/2006/relationships/image" Target="../media/image4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28-Mar-23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8489C-B04C-49B3-BD1B-86AEA6365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535116"/>
            <a:ext cx="5389033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2174878"/>
            <a:ext cx="5389033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018-39AA-4536-B2BD-CD63775F3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AC22-DC34-4154-A9C6-8B9D83CC9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8CAEA-8596-42C3-A439-C74A93867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355"/>
            </a:lvl1pPr>
            <a:lvl2pPr>
              <a:defRPr sz="2902"/>
            </a:lvl2pPr>
            <a:lvl3pPr>
              <a:defRPr sz="244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1"/>
            <a:ext cx="4011084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14A5-0728-4E4A-A6CC-57932DF99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355"/>
            </a:lvl1pPr>
            <a:lvl2pPr marL="472922" indent="0">
              <a:buNone/>
              <a:defRPr sz="2902"/>
            </a:lvl2pPr>
            <a:lvl3pPr marL="945842" indent="0">
              <a:buNone/>
              <a:defRPr sz="2448"/>
            </a:lvl3pPr>
            <a:lvl4pPr marL="1418763" indent="0">
              <a:buNone/>
              <a:defRPr sz="2086"/>
            </a:lvl4pPr>
            <a:lvl5pPr marL="1891685" indent="0">
              <a:buNone/>
              <a:defRPr sz="2086"/>
            </a:lvl5pPr>
            <a:lvl6pPr marL="2364605" indent="0">
              <a:buNone/>
              <a:defRPr sz="2086"/>
            </a:lvl6pPr>
            <a:lvl7pPr marL="2837527" indent="0">
              <a:buNone/>
              <a:defRPr sz="2086"/>
            </a:lvl7pPr>
            <a:lvl8pPr marL="3310448" indent="0">
              <a:buNone/>
              <a:defRPr sz="2086"/>
            </a:lvl8pPr>
            <a:lvl9pPr marL="3783368" indent="0">
              <a:buNone/>
              <a:defRPr sz="208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0D659-38C1-41BD-A6E7-FC64475BF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1CF2A-1E1C-48F6-A0AD-8787A11AE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7C35-88C3-4305-9BF2-8A434713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9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9" y="82551"/>
            <a:ext cx="275378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82551"/>
            <a:ext cx="8058151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9F72-C30D-40D2-981E-83337C185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38BF-08E2-4131-9F01-7496060B3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9C5283C-F4DF-4D02-8AAC-7272FED5A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51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CBA5A4A-63D4-47E0-A54E-FE85B4AC8F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2922" indent="0" algn="ctr">
              <a:buNone/>
              <a:defRPr/>
            </a:lvl2pPr>
            <a:lvl3pPr marL="945842" indent="0" algn="ctr">
              <a:buNone/>
              <a:defRPr/>
            </a:lvl3pPr>
            <a:lvl4pPr marL="1418763" indent="0" algn="ctr">
              <a:buNone/>
              <a:defRPr/>
            </a:lvl4pPr>
            <a:lvl5pPr marL="1891685" indent="0" algn="ctr">
              <a:buNone/>
              <a:defRPr/>
            </a:lvl5pPr>
            <a:lvl6pPr marL="2364605" indent="0" algn="ctr">
              <a:buNone/>
              <a:defRPr/>
            </a:lvl6pPr>
            <a:lvl7pPr marL="2837527" indent="0" algn="ctr">
              <a:buNone/>
              <a:defRPr/>
            </a:lvl7pPr>
            <a:lvl8pPr marL="3310448" indent="0" algn="ctr">
              <a:buNone/>
              <a:defRPr/>
            </a:lvl8pPr>
            <a:lvl9pPr marL="37833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0D33-5EFA-4CB0-AC84-9B2546E01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CF70-FF85-4CA2-BAD2-CA37AE513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6"/>
            </a:lvl1pPr>
            <a:lvl2pPr marL="472922" indent="0">
              <a:buNone/>
              <a:defRPr sz="1904"/>
            </a:lvl2pPr>
            <a:lvl3pPr marL="945842" indent="0">
              <a:buNone/>
              <a:defRPr sz="1632"/>
            </a:lvl3pPr>
            <a:lvl4pPr marL="1418763" indent="0">
              <a:buNone/>
              <a:defRPr sz="1451"/>
            </a:lvl4pPr>
            <a:lvl5pPr marL="1891685" indent="0">
              <a:buNone/>
              <a:defRPr sz="1451"/>
            </a:lvl5pPr>
            <a:lvl6pPr marL="2364605" indent="0">
              <a:buNone/>
              <a:defRPr sz="1451"/>
            </a:lvl6pPr>
            <a:lvl7pPr marL="2837527" indent="0">
              <a:buNone/>
              <a:defRPr sz="1451"/>
            </a:lvl7pPr>
            <a:lvl8pPr marL="3310448" indent="0">
              <a:buNone/>
              <a:defRPr sz="1451"/>
            </a:lvl8pPr>
            <a:lvl9pPr marL="3783368" indent="0">
              <a:buNone/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FF86-0543-46C7-BFB4-6CB8975EE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  <a:t>28.3.2023.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  <a:t>‹#›</a:t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04951"/>
            <a:ext cx="1097280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1" name="Picture 11" descr="Footer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grayscl/>
          </a:blip>
          <a:srcRect r="1666"/>
          <a:stretch>
            <a:fillRect/>
          </a:stretch>
        </p:blipFill>
        <p:spPr bwMode="auto">
          <a:xfrm>
            <a:off x="5" y="6296027"/>
            <a:ext cx="121877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15090" y="6370640"/>
            <a:ext cx="1079499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>
              <a:defRPr sz="1270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fld id="{71C1CF2A-1E1C-48F6-A0AD-8787A11AEAA5}" type="slidenum">
              <a:rPr lang="en-US" smtClean="0"/>
              <a:pPr defTabSz="82910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2054" name="Picture 17" descr="HEADER"/>
          <p:cNvPicPr>
            <a:picLocks noChangeAspect="1" noChangeArrowheads="1"/>
          </p:cNvPicPr>
          <p:nvPr/>
        </p:nvPicPr>
        <p:blipFill>
          <a:blip r:embed="rId18" cstate="print">
            <a:lum bright="6000" contrast="12000"/>
          </a:blip>
          <a:srcRect/>
          <a:stretch>
            <a:fillRect/>
          </a:stretch>
        </p:blipFill>
        <p:spPr bwMode="auto">
          <a:xfrm>
            <a:off x="0" y="1190625"/>
            <a:ext cx="1219200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1134" y="82551"/>
            <a:ext cx="110151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14355" y="6383338"/>
            <a:ext cx="3860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585" tIns="47292" rIns="94585" bIns="47292"/>
          <a:lstStyle/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97" b="1">
                <a:solidFill>
                  <a:srgbClr val="A70532"/>
                </a:solidFill>
                <a:cs typeface="Arial" charset="0"/>
              </a:rPr>
              <a:t>©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 UNIVERZITET METROPOLITAN,</a:t>
            </a:r>
            <a:r>
              <a:rPr lang="sr-Latn-CS" sz="997">
                <a:solidFill>
                  <a:srgbClr val="A70532"/>
                </a:solidFill>
                <a:cs typeface="Arial" charset="0"/>
              </a:rPr>
              <a:t> 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Beograd</a:t>
            </a:r>
            <a:endParaRPr lang="en-US" sz="997" b="1">
              <a:solidFill>
                <a:srgbClr val="A70532"/>
              </a:solidFill>
              <a:cs typeface="Arial" charset="0"/>
            </a:endParaRPr>
          </a:p>
          <a:p>
            <a:pPr algn="ctr"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7" b="1">
                <a:solidFill>
                  <a:srgbClr val="A70532"/>
                </a:solidFill>
                <a:latin typeface="Myriad Pro" pitchFamily="34" charset="0"/>
                <a:cs typeface="Arial" charset="0"/>
              </a:rPr>
              <a:t> 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9253" y="6373813"/>
            <a:ext cx="7048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>
              <a:defRPr sz="997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5pPr>
      <a:lvl6pPr marL="47292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6pPr>
      <a:lvl7pPr marL="94584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7pPr>
      <a:lvl8pPr marL="1418763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8pPr>
      <a:lvl9pPr marL="1891685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9pPr>
    </p:titleStyle>
    <p:bodyStyle>
      <a:lvl1pPr marL="354690" indent="-354690" algn="l" rtl="0" eaLnBrk="0" fontAlgn="base" hangingPunct="0">
        <a:spcBef>
          <a:spcPct val="20000"/>
        </a:spcBef>
        <a:spcAft>
          <a:spcPct val="0"/>
        </a:spcAft>
        <a:buChar char="•"/>
        <a:defRPr sz="2902">
          <a:solidFill>
            <a:schemeClr val="tx1"/>
          </a:solidFill>
          <a:latin typeface="+mn-lt"/>
          <a:ea typeface="+mn-ea"/>
          <a:cs typeface="+mn-cs"/>
        </a:defRPr>
      </a:lvl1pPr>
      <a:lvl2pPr marL="768497" indent="-295576" algn="l" rtl="0" eaLnBrk="0" fontAlgn="base" hangingPunct="0">
        <a:spcBef>
          <a:spcPct val="20000"/>
        </a:spcBef>
        <a:spcAft>
          <a:spcPct val="0"/>
        </a:spcAft>
        <a:buChar char="–"/>
        <a:defRPr sz="2720">
          <a:solidFill>
            <a:schemeClr val="tx1"/>
          </a:solidFill>
          <a:latin typeface="+mn-lt"/>
        </a:defRPr>
      </a:lvl2pPr>
      <a:lvl3pPr marL="1182302" indent="-236461" algn="l" rtl="0" eaLnBrk="0" fontAlgn="base" hangingPunct="0">
        <a:spcBef>
          <a:spcPct val="20000"/>
        </a:spcBef>
        <a:spcAft>
          <a:spcPct val="0"/>
        </a:spcAft>
        <a:buChar char="•"/>
        <a:defRPr sz="2448">
          <a:solidFill>
            <a:schemeClr val="tx1"/>
          </a:solidFill>
          <a:latin typeface="+mn-lt"/>
        </a:defRPr>
      </a:lvl3pPr>
      <a:lvl4pPr marL="1655224" indent="-236461" algn="l" rtl="0" eaLnBrk="0" fontAlgn="base" hangingPunct="0">
        <a:spcBef>
          <a:spcPct val="20000"/>
        </a:spcBef>
        <a:spcAft>
          <a:spcPct val="0"/>
        </a:spcAft>
        <a:buChar char="–"/>
        <a:defRPr sz="2086">
          <a:solidFill>
            <a:schemeClr val="tx1"/>
          </a:solidFill>
          <a:latin typeface="+mn-lt"/>
        </a:defRPr>
      </a:lvl4pPr>
      <a:lvl5pPr marL="2128144" indent="-236461" algn="l" rtl="0" eaLnBrk="0" fontAlgn="base" hangingPunct="0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5pPr>
      <a:lvl6pPr marL="2601066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6pPr>
      <a:lvl7pPr marL="307398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7pPr>
      <a:lvl8pPr marL="354690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8pPr>
      <a:lvl9pPr marL="4019829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92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84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763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68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60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527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1044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336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i0FhRqDJfo?feature=oembed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wmf"/><Relationship Id="rId9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9.jpeg"/><Relationship Id="rId4" Type="http://schemas.openxmlformats.org/officeDocument/2006/relationships/image" Target="../media/image30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1.bin"/><Relationship Id="rId3" Type="http://schemas.openxmlformats.org/officeDocument/2006/relationships/image" Target="../media/image29.jpe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28.w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1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wmf"/><Relationship Id="rId9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image" Target="../media/image45.jpeg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7.wmf"/><Relationship Id="rId9" Type="http://schemas.openxmlformats.org/officeDocument/2006/relationships/image" Target="../media/image4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9.jpeg"/><Relationship Id="rId4" Type="http://schemas.openxmlformats.org/officeDocument/2006/relationships/image" Target="../media/image50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49.jpeg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12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8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54.wmf"/><Relationship Id="rId4" Type="http://schemas.openxmlformats.org/officeDocument/2006/relationships/image" Target="../media/image52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33.bin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57.wmf"/><Relationship Id="rId9" Type="http://schemas.openxmlformats.org/officeDocument/2006/relationships/image" Target="../media/image6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60.jpeg"/><Relationship Id="rId4" Type="http://schemas.openxmlformats.org/officeDocument/2006/relationships/image" Target="../media/image61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image" Target="../media/image60.jpe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12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42.bin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41.bin"/><Relationship Id="rId14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Oznaka predmeta:</a:t>
            </a:r>
            <a:r>
              <a:rPr lang="sr-Latn-CS" altLang="sr-Latn-RS" sz="2400" b="1" dirty="0"/>
              <a:t> 	CS120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Naziv predmeta:</a:t>
            </a:r>
            <a:r>
              <a:rPr lang="sr-Latn-CS" altLang="sr-Latn-RS" sz="2400" b="1" dirty="0"/>
              <a:t>  </a:t>
            </a:r>
            <a:r>
              <a:rPr lang="sr-Latn-CS" altLang="sr-Latn-RS" sz="2400" b="1"/>
              <a:t>	</a:t>
            </a:r>
            <a:r>
              <a:rPr lang="sr-Latn-CS" altLang="sr-Latn-RS" sz="2400" b="1" smtClean="0"/>
              <a:t>Organizacija računara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Predavanje:		</a:t>
            </a:r>
            <a:r>
              <a:rPr lang="sr-Latn-CS" altLang="sr-Latn-RS" sz="2400" b="1" dirty="0"/>
              <a:t>#06</a:t>
            </a:r>
            <a:r>
              <a:rPr lang="sr-Latn-CS" altLang="sr-Latn-RS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dirty="0"/>
              <a:t>Predavač</a:t>
            </a:r>
            <a:r>
              <a:rPr lang="en-US" altLang="sr-Latn-RS" sz="2400" dirty="0"/>
              <a:t>:		</a:t>
            </a:r>
            <a:r>
              <a:rPr lang="en-US" altLang="sr-Latn-RS" sz="2400" b="1" dirty="0"/>
              <a:t>Doc. </a:t>
            </a:r>
            <a:r>
              <a:rPr lang="sr-Latn-RS" altLang="sr-Latn-RS" sz="2400" b="1" dirty="0"/>
              <a:t>dr</a:t>
            </a:r>
            <a:r>
              <a:rPr lang="en-US" altLang="sr-Latn-RS" sz="2400" b="1" dirty="0"/>
              <a:t> Nemanja </a:t>
            </a:r>
            <a:r>
              <a:rPr lang="sr-Latn-RS" altLang="sr-Latn-RS" sz="2400" b="1" dirty="0"/>
              <a:t>Zdravković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b="1" dirty="0"/>
              <a:t>				Doc. dr Venezija Ilijazi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Školska godina:	</a:t>
            </a:r>
            <a:r>
              <a:rPr lang="sr-Latn-CS" altLang="sr-Latn-RS" sz="2400" b="1" dirty="0"/>
              <a:t>20</a:t>
            </a:r>
            <a:r>
              <a:rPr lang="en-US" altLang="sr-Latn-RS" sz="2400" b="1" dirty="0"/>
              <a:t>2</a:t>
            </a:r>
            <a:r>
              <a:rPr lang="sr-Latn-RS" altLang="sr-Latn-RS" sz="2400" b="1" dirty="0"/>
              <a:t>2</a:t>
            </a:r>
            <a:r>
              <a:rPr lang="sr-Latn-CS" altLang="sr-Latn-RS" sz="2400" b="1" dirty="0"/>
              <a:t>/2023. prolećni semestar</a:t>
            </a:r>
            <a:endParaRPr lang="en-GB" altLang="sr-Latn-RS" sz="2400" dirty="0"/>
          </a:p>
        </p:txBody>
      </p:sp>
      <p:sp>
        <p:nvSpPr>
          <p:cNvPr id="3" name="Rectangle 2"/>
          <p:cNvSpPr/>
          <p:nvPr/>
        </p:nvSpPr>
        <p:spPr>
          <a:xfrm>
            <a:off x="4107338" y="2768374"/>
            <a:ext cx="3977371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sr-Latn-RS" sz="4400" b="1" i="1" dirty="0" smtClean="0">
                <a:solidFill>
                  <a:srgbClr val="A70431"/>
                </a:solidFill>
              </a:rPr>
              <a:t>Cache</a:t>
            </a:r>
            <a:r>
              <a:rPr lang="en-US" altLang="sr-Latn-RS" sz="4400" b="1" dirty="0" smtClean="0">
                <a:solidFill>
                  <a:srgbClr val="A70431"/>
                </a:solidFill>
              </a:rPr>
              <a:t> </a:t>
            </a:r>
            <a:r>
              <a:rPr lang="en-US" altLang="sr-Latn-RS" sz="4400" b="1" dirty="0" err="1">
                <a:solidFill>
                  <a:srgbClr val="A70431"/>
                </a:solidFill>
              </a:rPr>
              <a:t>memorija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Predstavićemo cache memoriju od 32 B kao skup blokova.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– adresiranje keš memorije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0E28F5-AB00-40FF-A647-1504619315BA}"/>
              </a:ext>
            </a:extLst>
          </p:cNvPr>
          <p:cNvSpPr/>
          <p:nvPr/>
        </p:nvSpPr>
        <p:spPr>
          <a:xfrm>
            <a:off x="1475418" y="1862223"/>
            <a:ext cx="4754880" cy="8423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203A7C0-2C63-4C61-80B3-8C7083097F7F}"/>
              </a:ext>
            </a:extLst>
          </p:cNvPr>
          <p:cNvSpPr/>
          <p:nvPr/>
        </p:nvSpPr>
        <p:spPr>
          <a:xfrm>
            <a:off x="1604962" y="2002422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59D1FC-E4CD-48DF-BDBF-8719638B3303}"/>
              </a:ext>
            </a:extLst>
          </p:cNvPr>
          <p:cNvSpPr/>
          <p:nvPr/>
        </p:nvSpPr>
        <p:spPr>
          <a:xfrm>
            <a:off x="2166937" y="2002421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45F27A-E764-4FB7-8DB2-808A0276037A}"/>
              </a:ext>
            </a:extLst>
          </p:cNvPr>
          <p:cNvSpPr/>
          <p:nvPr/>
        </p:nvSpPr>
        <p:spPr>
          <a:xfrm>
            <a:off x="2728911" y="2002420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ED4A34C-C59C-4524-9A60-02368BDEE9A9}"/>
              </a:ext>
            </a:extLst>
          </p:cNvPr>
          <p:cNvSpPr/>
          <p:nvPr/>
        </p:nvSpPr>
        <p:spPr>
          <a:xfrm>
            <a:off x="3290886" y="20024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074CF2D-5DD8-4AD5-A9D4-EF3B2B7FA1B2}"/>
              </a:ext>
            </a:extLst>
          </p:cNvPr>
          <p:cNvSpPr/>
          <p:nvPr/>
        </p:nvSpPr>
        <p:spPr>
          <a:xfrm>
            <a:off x="3852859" y="20024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1CBE49-438A-4623-87D4-37B3D67E1ADD}"/>
              </a:ext>
            </a:extLst>
          </p:cNvPr>
          <p:cNvSpPr/>
          <p:nvPr/>
        </p:nvSpPr>
        <p:spPr>
          <a:xfrm>
            <a:off x="4414834" y="200241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880AC94-A618-4FA5-B041-6DFEA75E8A3C}"/>
              </a:ext>
            </a:extLst>
          </p:cNvPr>
          <p:cNvSpPr/>
          <p:nvPr/>
        </p:nvSpPr>
        <p:spPr>
          <a:xfrm>
            <a:off x="4976808" y="200241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5A6294-0D8E-46B2-B0CE-E919A94C61DF}"/>
              </a:ext>
            </a:extLst>
          </p:cNvPr>
          <p:cNvSpPr/>
          <p:nvPr/>
        </p:nvSpPr>
        <p:spPr>
          <a:xfrm>
            <a:off x="5538783" y="20024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174117C-4868-4649-A676-8264C157F940}"/>
              </a:ext>
            </a:extLst>
          </p:cNvPr>
          <p:cNvSpPr/>
          <p:nvPr/>
        </p:nvSpPr>
        <p:spPr>
          <a:xfrm>
            <a:off x="1604961" y="286702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4EAD423-4D9E-4674-8E52-CC5085E815E2}"/>
              </a:ext>
            </a:extLst>
          </p:cNvPr>
          <p:cNvSpPr/>
          <p:nvPr/>
        </p:nvSpPr>
        <p:spPr>
          <a:xfrm>
            <a:off x="2166936" y="286702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50DD9AE-A4C5-46CA-BA7D-F5B104DEBCFC}"/>
              </a:ext>
            </a:extLst>
          </p:cNvPr>
          <p:cNvSpPr/>
          <p:nvPr/>
        </p:nvSpPr>
        <p:spPr>
          <a:xfrm>
            <a:off x="2728910" y="286702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06CCB51-E255-4C70-95F1-01413A2B272C}"/>
              </a:ext>
            </a:extLst>
          </p:cNvPr>
          <p:cNvSpPr/>
          <p:nvPr/>
        </p:nvSpPr>
        <p:spPr>
          <a:xfrm>
            <a:off x="3290885" y="286702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E817950-006E-4608-A375-7BFA0A870563}"/>
              </a:ext>
            </a:extLst>
          </p:cNvPr>
          <p:cNvSpPr/>
          <p:nvPr/>
        </p:nvSpPr>
        <p:spPr>
          <a:xfrm>
            <a:off x="3852858" y="286702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C4C3714-50E0-4BF8-BDE3-D60792198B18}"/>
              </a:ext>
            </a:extLst>
          </p:cNvPr>
          <p:cNvSpPr/>
          <p:nvPr/>
        </p:nvSpPr>
        <p:spPr>
          <a:xfrm>
            <a:off x="4414833" y="286702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1A3C061-0E35-4E8C-80C3-20CAFA9F4475}"/>
              </a:ext>
            </a:extLst>
          </p:cNvPr>
          <p:cNvSpPr/>
          <p:nvPr/>
        </p:nvSpPr>
        <p:spPr>
          <a:xfrm>
            <a:off x="4976807" y="286702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25E130D-C4FA-41EA-9BAF-FC1AA32E5D05}"/>
              </a:ext>
            </a:extLst>
          </p:cNvPr>
          <p:cNvSpPr/>
          <p:nvPr/>
        </p:nvSpPr>
        <p:spPr>
          <a:xfrm>
            <a:off x="5538782" y="286702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C3A01BB-4F0B-40F7-A31C-3BC55B095D41}"/>
              </a:ext>
            </a:extLst>
          </p:cNvPr>
          <p:cNvSpPr/>
          <p:nvPr/>
        </p:nvSpPr>
        <p:spPr>
          <a:xfrm>
            <a:off x="1604961" y="45396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E02ED52-43F9-49F9-BCC7-0A20DBC4D3AD}"/>
              </a:ext>
            </a:extLst>
          </p:cNvPr>
          <p:cNvSpPr/>
          <p:nvPr/>
        </p:nvSpPr>
        <p:spPr>
          <a:xfrm>
            <a:off x="2166936" y="453961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A55BA7D-B0A5-4845-A1E8-950344DDE36A}"/>
              </a:ext>
            </a:extLst>
          </p:cNvPr>
          <p:cNvSpPr/>
          <p:nvPr/>
        </p:nvSpPr>
        <p:spPr>
          <a:xfrm>
            <a:off x="2728910" y="453961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A8A982E-43C6-421E-960B-5A8FD6C9D37F}"/>
              </a:ext>
            </a:extLst>
          </p:cNvPr>
          <p:cNvSpPr/>
          <p:nvPr/>
        </p:nvSpPr>
        <p:spPr>
          <a:xfrm>
            <a:off x="3290885" y="45396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DC4B596-5640-41E7-B0C3-F83BF1FF11A7}"/>
              </a:ext>
            </a:extLst>
          </p:cNvPr>
          <p:cNvSpPr/>
          <p:nvPr/>
        </p:nvSpPr>
        <p:spPr>
          <a:xfrm>
            <a:off x="3852858" y="45396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5CC4BE6-13AE-4E14-8887-D43E1D653420}"/>
              </a:ext>
            </a:extLst>
          </p:cNvPr>
          <p:cNvSpPr/>
          <p:nvPr/>
        </p:nvSpPr>
        <p:spPr>
          <a:xfrm>
            <a:off x="4414833" y="453961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9477AEDB-7806-4907-A6C3-51305521E1EE}"/>
              </a:ext>
            </a:extLst>
          </p:cNvPr>
          <p:cNvSpPr/>
          <p:nvPr/>
        </p:nvSpPr>
        <p:spPr>
          <a:xfrm>
            <a:off x="4976807" y="453961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1268FE3-7C2B-4A8C-A5B7-12942E61647E}"/>
              </a:ext>
            </a:extLst>
          </p:cNvPr>
          <p:cNvSpPr/>
          <p:nvPr/>
        </p:nvSpPr>
        <p:spPr>
          <a:xfrm>
            <a:off x="5538782" y="453961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B6810784-F268-4829-8D5F-25E9FF6AD9AB}"/>
              </a:ext>
            </a:extLst>
          </p:cNvPr>
          <p:cNvSpPr/>
          <p:nvPr/>
        </p:nvSpPr>
        <p:spPr>
          <a:xfrm>
            <a:off x="1475418" y="2722767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2A429A3-6A9B-4B2F-844F-F2DB97D0C33E}"/>
              </a:ext>
            </a:extLst>
          </p:cNvPr>
          <p:cNvSpPr/>
          <p:nvPr/>
        </p:nvSpPr>
        <p:spPr>
          <a:xfrm>
            <a:off x="1475418" y="4399420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D944E1-547C-4F1B-9219-4B1C7FE069EB}"/>
              </a:ext>
            </a:extLst>
          </p:cNvPr>
          <p:cNvSpPr txBox="1"/>
          <p:nvPr/>
        </p:nvSpPr>
        <p:spPr>
          <a:xfrm>
            <a:off x="7036115" y="1451036"/>
            <a:ext cx="42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Jedan memorijski blok isto ima 8 bajtova.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E2DCB1F-6DB8-41DC-8176-8D3BC7747D8D}"/>
              </a:ext>
            </a:extLst>
          </p:cNvPr>
          <p:cNvSpPr txBox="1"/>
          <p:nvPr/>
        </p:nvSpPr>
        <p:spPr>
          <a:xfrm>
            <a:off x="7036115" y="1896081"/>
            <a:ext cx="4236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Ukupno imamo 4 </a:t>
            </a:r>
            <a:r>
              <a:rPr lang="sr-Latn-RS" b="1" dirty="0"/>
              <a:t>linije</a:t>
            </a:r>
            <a:r>
              <a:rPr lang="sr-Latn-RS" dirty="0"/>
              <a:t>. </a:t>
            </a:r>
          </a:p>
          <a:p>
            <a:endParaRPr lang="sr-Latn-RS" dirty="0"/>
          </a:p>
          <a:p>
            <a:r>
              <a:rPr lang="sr-Latn-RS" b="1" i="1" dirty="0"/>
              <a:t>U RAM memoriji imamo blokove, u cache memoriji imamo linije!</a:t>
            </a:r>
          </a:p>
          <a:p>
            <a:r>
              <a:rPr lang="sr-Latn-RS" b="1" i="1" dirty="0"/>
              <a:t>Veličina bloka i linije su jednake!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8C7CC09-7DA5-4629-BAFB-7E490A8727A4}"/>
              </a:ext>
            </a:extLst>
          </p:cNvPr>
          <p:cNvSpPr txBox="1"/>
          <p:nvPr/>
        </p:nvSpPr>
        <p:spPr>
          <a:xfrm>
            <a:off x="911536" y="2114125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407AF46-5934-44F4-A542-BBE3E765E070}"/>
              </a:ext>
            </a:extLst>
          </p:cNvPr>
          <p:cNvSpPr txBox="1"/>
          <p:nvPr/>
        </p:nvSpPr>
        <p:spPr>
          <a:xfrm>
            <a:off x="911536" y="2974668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DE2F48D-7EA6-4882-8E47-E9C545C5EBE0}"/>
              </a:ext>
            </a:extLst>
          </p:cNvPr>
          <p:cNvSpPr txBox="1"/>
          <p:nvPr/>
        </p:nvSpPr>
        <p:spPr>
          <a:xfrm>
            <a:off x="911536" y="4708963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9D4CB3E-8F5F-43B4-85A5-08AC41664947}"/>
              </a:ext>
            </a:extLst>
          </p:cNvPr>
          <p:cNvSpPr txBox="1"/>
          <p:nvPr/>
        </p:nvSpPr>
        <p:spPr>
          <a:xfrm>
            <a:off x="1516378" y="1523669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5E041E5-3F43-491D-92F5-C662C7A7CDDB}"/>
              </a:ext>
            </a:extLst>
          </p:cNvPr>
          <p:cNvSpPr txBox="1"/>
          <p:nvPr/>
        </p:nvSpPr>
        <p:spPr>
          <a:xfrm>
            <a:off x="5450199" y="1525578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BD13B9FF-0EF7-4FDE-AAF9-D8A9E3AAA5CF}"/>
              </a:ext>
            </a:extLst>
          </p:cNvPr>
          <p:cNvSpPr/>
          <p:nvPr/>
        </p:nvSpPr>
        <p:spPr>
          <a:xfrm>
            <a:off x="1604961" y="3684310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9C032088-5DF6-42D8-9CBC-EE97CAA217CF}"/>
              </a:ext>
            </a:extLst>
          </p:cNvPr>
          <p:cNvSpPr/>
          <p:nvPr/>
        </p:nvSpPr>
        <p:spPr>
          <a:xfrm>
            <a:off x="2166936" y="368430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502A3F25-886B-400D-A37A-BB0617B26DEA}"/>
              </a:ext>
            </a:extLst>
          </p:cNvPr>
          <p:cNvSpPr/>
          <p:nvPr/>
        </p:nvSpPr>
        <p:spPr>
          <a:xfrm>
            <a:off x="2728910" y="368430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18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6C14006A-4F70-4E27-BE89-F16937DB0CC7}"/>
              </a:ext>
            </a:extLst>
          </p:cNvPr>
          <p:cNvSpPr/>
          <p:nvPr/>
        </p:nvSpPr>
        <p:spPr>
          <a:xfrm>
            <a:off x="3290885" y="368430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E948BFC2-57A6-4BDA-A391-4F25DE019A10}"/>
              </a:ext>
            </a:extLst>
          </p:cNvPr>
          <p:cNvSpPr/>
          <p:nvPr/>
        </p:nvSpPr>
        <p:spPr>
          <a:xfrm>
            <a:off x="3852858" y="368430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AD0F5F4B-46B8-4AB5-BE93-1CF3F1B2AE40}"/>
              </a:ext>
            </a:extLst>
          </p:cNvPr>
          <p:cNvSpPr/>
          <p:nvPr/>
        </p:nvSpPr>
        <p:spPr>
          <a:xfrm>
            <a:off x="4414833" y="368430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E5D629F9-F8D1-4B1A-8CE8-29A9979B4A92}"/>
              </a:ext>
            </a:extLst>
          </p:cNvPr>
          <p:cNvSpPr/>
          <p:nvPr/>
        </p:nvSpPr>
        <p:spPr>
          <a:xfrm>
            <a:off x="4976807" y="368430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F2035BA7-F25F-4709-B3EA-EEF8E60C9DF7}"/>
              </a:ext>
            </a:extLst>
          </p:cNvPr>
          <p:cNvSpPr/>
          <p:nvPr/>
        </p:nvSpPr>
        <p:spPr>
          <a:xfrm>
            <a:off x="5538782" y="368430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7273769F-692E-4E58-98F9-85D6D8DEB3D3}"/>
              </a:ext>
            </a:extLst>
          </p:cNvPr>
          <p:cNvSpPr/>
          <p:nvPr/>
        </p:nvSpPr>
        <p:spPr>
          <a:xfrm>
            <a:off x="1475418" y="3544111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CA1158B-612E-4E07-9D96-21E402FC0282}"/>
              </a:ext>
            </a:extLst>
          </p:cNvPr>
          <p:cNvSpPr txBox="1"/>
          <p:nvPr/>
        </p:nvSpPr>
        <p:spPr>
          <a:xfrm>
            <a:off x="909632" y="3796013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3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(Mapping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Danas se susreću tri različite funkcije preslikavanja: direktno (en. direct), asocijativno (en. associative), i asocijativno po skupovima blokova (en. block-set-associative).</a:t>
            </a:r>
          </a:p>
          <a:p>
            <a:endParaRPr lang="sr-Latn-RS" sz="2000" b="1" i="1" dirty="0"/>
          </a:p>
          <a:p>
            <a:r>
              <a:rPr lang="sr-Latn-RS" sz="2000" dirty="0"/>
              <a:t>Direktno mapiranje je najjednostavnije.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6067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Direktno mapiranje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09BDCA-5239-4803-86F5-8B0CBC38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6554"/>
            <a:ext cx="5166411" cy="47625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A2D3B2A-63CB-4E7F-8AB9-CABD5A8C8CCD}"/>
              </a:ext>
            </a:extLst>
          </p:cNvPr>
          <p:cNvSpPr/>
          <p:nvPr/>
        </p:nvSpPr>
        <p:spPr>
          <a:xfrm>
            <a:off x="1133475" y="1609725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FB98C8A9-07E5-40BE-BF21-0DD52B179AE0}"/>
              </a:ext>
            </a:extLst>
          </p:cNvPr>
          <p:cNvSpPr/>
          <p:nvPr/>
        </p:nvSpPr>
        <p:spPr>
          <a:xfrm>
            <a:off x="1147762" y="3063793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1338BF1A-FD6B-4971-B309-60F388B96C06}"/>
              </a:ext>
            </a:extLst>
          </p:cNvPr>
          <p:cNvSpPr/>
          <p:nvPr/>
        </p:nvSpPr>
        <p:spPr>
          <a:xfrm>
            <a:off x="1133474" y="4545473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D4D74CC-7E7D-4764-9D47-1C94B01DFB29}"/>
              </a:ext>
            </a:extLst>
          </p:cNvPr>
          <p:cNvSpPr/>
          <p:nvPr/>
        </p:nvSpPr>
        <p:spPr>
          <a:xfrm>
            <a:off x="3955707" y="1609725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9EA8309-B40C-4F3C-8D09-580F4BB68480}"/>
              </a:ext>
            </a:extLst>
          </p:cNvPr>
          <p:cNvSpPr/>
          <p:nvPr/>
        </p:nvSpPr>
        <p:spPr>
          <a:xfrm>
            <a:off x="1581150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EB0DDC1-B0DB-4332-8756-29C14906BF94}"/>
              </a:ext>
            </a:extLst>
          </p:cNvPr>
          <p:cNvSpPr/>
          <p:nvPr/>
        </p:nvSpPr>
        <p:spPr>
          <a:xfrm>
            <a:off x="4525061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1731D5AE-BD8E-4344-AC46-B999EBE31E0D}"/>
              </a:ext>
            </a:extLst>
          </p:cNvPr>
          <p:cNvSpPr/>
          <p:nvPr/>
        </p:nvSpPr>
        <p:spPr>
          <a:xfrm>
            <a:off x="1581150" y="3032042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167BE616-169F-44B1-AB07-9798D6CE9E16}"/>
              </a:ext>
            </a:extLst>
          </p:cNvPr>
          <p:cNvSpPr/>
          <p:nvPr/>
        </p:nvSpPr>
        <p:spPr>
          <a:xfrm>
            <a:off x="1581150" y="4502928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22A8893F-0276-4FB5-9829-4CC76A9F574E}"/>
              </a:ext>
            </a:extLst>
          </p:cNvPr>
          <p:cNvSpPr/>
          <p:nvPr/>
        </p:nvSpPr>
        <p:spPr>
          <a:xfrm>
            <a:off x="1147762" y="1977655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B7E923A6-5DC3-4AB4-974E-AC42A226D58B}"/>
              </a:ext>
            </a:extLst>
          </p:cNvPr>
          <p:cNvSpPr/>
          <p:nvPr/>
        </p:nvSpPr>
        <p:spPr>
          <a:xfrm>
            <a:off x="1147762" y="3459335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E648CCB5-DEF0-424B-A056-DD9F054509F8}"/>
              </a:ext>
            </a:extLst>
          </p:cNvPr>
          <p:cNvSpPr/>
          <p:nvPr/>
        </p:nvSpPr>
        <p:spPr>
          <a:xfrm>
            <a:off x="1147762" y="4913403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019C3FA-B4CB-4393-952C-BC3AE39FFB2D}"/>
              </a:ext>
            </a:extLst>
          </p:cNvPr>
          <p:cNvSpPr/>
          <p:nvPr/>
        </p:nvSpPr>
        <p:spPr>
          <a:xfrm>
            <a:off x="1581150" y="1930840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F4C3C94F-2D08-46BB-9DC8-61A6B4906883}"/>
              </a:ext>
            </a:extLst>
          </p:cNvPr>
          <p:cNvSpPr/>
          <p:nvPr/>
        </p:nvSpPr>
        <p:spPr>
          <a:xfrm>
            <a:off x="1581150" y="3400086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58FD164D-52A4-4246-885A-1A5A5988966B}"/>
              </a:ext>
            </a:extLst>
          </p:cNvPr>
          <p:cNvSpPr/>
          <p:nvPr/>
        </p:nvSpPr>
        <p:spPr>
          <a:xfrm>
            <a:off x="1576070" y="4861015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E19FDA37-3A67-4A6F-BC85-520DC1B4A668}"/>
              </a:ext>
            </a:extLst>
          </p:cNvPr>
          <p:cNvSpPr/>
          <p:nvPr/>
        </p:nvSpPr>
        <p:spPr>
          <a:xfrm>
            <a:off x="4525061" y="1930840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76E1C1C2-CFED-4994-84BE-77A9D440140D}"/>
              </a:ext>
            </a:extLst>
          </p:cNvPr>
          <p:cNvSpPr/>
          <p:nvPr/>
        </p:nvSpPr>
        <p:spPr>
          <a:xfrm>
            <a:off x="3955707" y="1985757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43CEA1E-ABF9-4054-822D-D70BBB0F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668" y="1234666"/>
            <a:ext cx="762450" cy="179737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AC1213-467F-489B-9A0D-E710E024576E}"/>
              </a:ext>
            </a:extLst>
          </p:cNvPr>
          <p:cNvSpPr txBox="1"/>
          <p:nvPr/>
        </p:nvSpPr>
        <p:spPr>
          <a:xfrm>
            <a:off x="4231932" y="3607804"/>
            <a:ext cx="51664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tag bitova određuje se kad od indeksa bloka (BI) oduzmemo indeksa keš linije (CI)</a:t>
            </a:r>
          </a:p>
          <a:p>
            <a:r>
              <a:rPr lang="sr-Latn-RS" dirty="0"/>
              <a:t>BI – CI = 4 – 2 = 2 bita.</a:t>
            </a:r>
          </a:p>
          <a:p>
            <a:endParaRPr lang="sr-Latn-RS" dirty="0"/>
          </a:p>
          <a:p>
            <a:r>
              <a:rPr lang="sr-Latn-RS" dirty="0"/>
              <a:t>U ove bitove stavljamo prva MSB iz indeksa bloka.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20595415-F01D-4683-8768-1FA291049F04}"/>
              </a:ext>
            </a:extLst>
          </p:cNvPr>
          <p:cNvSpPr/>
          <p:nvPr/>
        </p:nvSpPr>
        <p:spPr>
          <a:xfrm>
            <a:off x="962024" y="1604972"/>
            <a:ext cx="169305" cy="238125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21075C46-32FF-4186-B0FC-3A3433A56697}"/>
              </a:ext>
            </a:extLst>
          </p:cNvPr>
          <p:cNvSpPr/>
          <p:nvPr/>
        </p:nvSpPr>
        <p:spPr>
          <a:xfrm>
            <a:off x="7019924" y="1614486"/>
            <a:ext cx="542926" cy="238125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3BAEDE0-8593-4C8D-B6CF-F16C667477BA}"/>
              </a:ext>
            </a:extLst>
          </p:cNvPr>
          <p:cNvSpPr txBox="1"/>
          <p:nvPr/>
        </p:nvSpPr>
        <p:spPr>
          <a:xfrm>
            <a:off x="8067675" y="1562100"/>
            <a:ext cx="3286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/>
              <a:t>Kod direktnog mapiranja određeni blok uvek ide u određenu liniju u keš memoriji!</a:t>
            </a:r>
          </a:p>
          <a:p>
            <a:endParaRPr lang="sr-Latn-RS" b="1" dirty="0"/>
          </a:p>
          <a:p>
            <a:r>
              <a:rPr lang="sr-Latn-RS" b="1" dirty="0"/>
              <a:t>Ovo je određeno LSB indeksom bloka.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950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7" grpId="0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Direktno mapiranje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09BDCA-5239-4803-86F5-8B0CBC38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6554"/>
            <a:ext cx="5166411" cy="47625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8A2D3B2A-63CB-4E7F-8AB9-CABD5A8C8CCD}"/>
              </a:ext>
            </a:extLst>
          </p:cNvPr>
          <p:cNvSpPr/>
          <p:nvPr/>
        </p:nvSpPr>
        <p:spPr>
          <a:xfrm>
            <a:off x="1133475" y="1609725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D4D74CC-7E7D-4764-9D47-1C94B01DFB29}"/>
              </a:ext>
            </a:extLst>
          </p:cNvPr>
          <p:cNvSpPr/>
          <p:nvPr/>
        </p:nvSpPr>
        <p:spPr>
          <a:xfrm>
            <a:off x="3955707" y="1609725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9EA8309-B40C-4F3C-8D09-580F4BB68480}"/>
              </a:ext>
            </a:extLst>
          </p:cNvPr>
          <p:cNvSpPr/>
          <p:nvPr/>
        </p:nvSpPr>
        <p:spPr>
          <a:xfrm>
            <a:off x="1581150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EB0DDC1-B0DB-4332-8756-29C14906BF94}"/>
              </a:ext>
            </a:extLst>
          </p:cNvPr>
          <p:cNvSpPr/>
          <p:nvPr/>
        </p:nvSpPr>
        <p:spPr>
          <a:xfrm>
            <a:off x="4525061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22A8893F-0276-4FB5-9829-4CC76A9F574E}"/>
              </a:ext>
            </a:extLst>
          </p:cNvPr>
          <p:cNvSpPr/>
          <p:nvPr/>
        </p:nvSpPr>
        <p:spPr>
          <a:xfrm>
            <a:off x="1147762" y="1977655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019C3FA-B4CB-4393-952C-BC3AE39FFB2D}"/>
              </a:ext>
            </a:extLst>
          </p:cNvPr>
          <p:cNvSpPr/>
          <p:nvPr/>
        </p:nvSpPr>
        <p:spPr>
          <a:xfrm>
            <a:off x="1581150" y="1930840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76E1C1C2-CFED-4994-84BE-77A9D440140D}"/>
              </a:ext>
            </a:extLst>
          </p:cNvPr>
          <p:cNvSpPr/>
          <p:nvPr/>
        </p:nvSpPr>
        <p:spPr>
          <a:xfrm>
            <a:off x="3955707" y="1985757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AC1213-467F-489B-9A0D-E710E024576E}"/>
              </a:ext>
            </a:extLst>
          </p:cNvPr>
          <p:cNvSpPr txBox="1"/>
          <p:nvPr/>
        </p:nvSpPr>
        <p:spPr>
          <a:xfrm>
            <a:off x="4231932" y="3268771"/>
            <a:ext cx="745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RAM memorije: 	128 B:	2</a:t>
            </a:r>
            <a:r>
              <a:rPr lang="sr-Latn-RS" baseline="30000" dirty="0"/>
              <a:t>7</a:t>
            </a:r>
            <a:r>
              <a:rPr lang="sr-Latn-RS" dirty="0"/>
              <a:t> – 7-bitna adresa</a:t>
            </a:r>
          </a:p>
          <a:p>
            <a:r>
              <a:rPr lang="sr-Latn-RS" dirty="0"/>
              <a:t>Veličina keš memorije:	32 B:	2</a:t>
            </a:r>
            <a:r>
              <a:rPr lang="sr-Latn-RS" baseline="30000" dirty="0"/>
              <a:t>5</a:t>
            </a:r>
            <a:r>
              <a:rPr lang="sr-Latn-RS" dirty="0"/>
              <a:t> – 5-bitna adresa</a:t>
            </a:r>
          </a:p>
          <a:p>
            <a:r>
              <a:rPr lang="sr-Latn-RS" dirty="0"/>
              <a:t>Broj bajtova po bloku:	8 B:	2</a:t>
            </a:r>
            <a:r>
              <a:rPr lang="sr-Latn-RS" baseline="30000" dirty="0"/>
              <a:t>3</a:t>
            </a:r>
            <a:r>
              <a:rPr lang="sr-Latn-RS" dirty="0"/>
              <a:t> – 3-bitni ofset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C9EAC50-6684-4DEB-8700-2F32A067BAF4}"/>
              </a:ext>
            </a:extLst>
          </p:cNvPr>
          <p:cNvSpPr/>
          <p:nvPr/>
        </p:nvSpPr>
        <p:spPr>
          <a:xfrm>
            <a:off x="4525061" y="1930840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2F8343-7E79-4AE8-81E6-BEE00C6F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008" y="1234440"/>
            <a:ext cx="762450" cy="17973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C4EA0CA-D624-498F-B7E2-319B4F2C7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253" y="4496529"/>
            <a:ext cx="2592330" cy="39603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01F7694-CBB7-43CE-BBB0-4C769C8F349E}"/>
              </a:ext>
            </a:extLst>
          </p:cNvPr>
          <p:cNvSpPr/>
          <p:nvPr/>
        </p:nvSpPr>
        <p:spPr>
          <a:xfrm>
            <a:off x="7829551" y="4514849"/>
            <a:ext cx="1824038" cy="3595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391DA6F-056A-493C-9571-D938F4282C28}"/>
              </a:ext>
            </a:extLst>
          </p:cNvPr>
          <p:cNvSpPr/>
          <p:nvPr/>
        </p:nvSpPr>
        <p:spPr>
          <a:xfrm>
            <a:off x="8564879" y="4514760"/>
            <a:ext cx="1088709" cy="35956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13258A-22FB-41BD-BA8A-5204B1CB9A9B}"/>
              </a:ext>
            </a:extLst>
          </p:cNvPr>
          <p:cNvSpPr/>
          <p:nvPr/>
        </p:nvSpPr>
        <p:spPr>
          <a:xfrm>
            <a:off x="7095792" y="4511551"/>
            <a:ext cx="733759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CC6767A-2782-4B69-92DC-E866D81480D8}"/>
              </a:ext>
            </a:extLst>
          </p:cNvPr>
          <p:cNvSpPr/>
          <p:nvPr/>
        </p:nvSpPr>
        <p:spPr>
          <a:xfrm>
            <a:off x="6936353" y="1545430"/>
            <a:ext cx="733759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AE7C20E-7C7B-4D68-84EA-A75E9FFB17E1}"/>
              </a:ext>
            </a:extLst>
          </p:cNvPr>
          <p:cNvSpPr txBox="1"/>
          <p:nvPr/>
        </p:nvSpPr>
        <p:spPr>
          <a:xfrm>
            <a:off x="7985156" y="1562100"/>
            <a:ext cx="328640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CPU:</a:t>
            </a:r>
          </a:p>
          <a:p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0 0 0 0 0 1 0</a:t>
            </a:r>
          </a:p>
          <a:p>
            <a:endParaRPr lang="sr-Latn-R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dirty="0"/>
              <a:t>Gleda u indeks linije, upoređuje TAG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D8B0B1C0-AE62-4BEB-8E50-744B3832523B}"/>
              </a:ext>
            </a:extLst>
          </p:cNvPr>
          <p:cNvSpPr/>
          <p:nvPr/>
        </p:nvSpPr>
        <p:spPr>
          <a:xfrm>
            <a:off x="8603457" y="1899717"/>
            <a:ext cx="631078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xmlns="" id="{9B32D812-3152-4E2A-97B9-084394A81D7B}"/>
              </a:ext>
            </a:extLst>
          </p:cNvPr>
          <p:cNvSpPr/>
          <p:nvPr/>
        </p:nvSpPr>
        <p:spPr>
          <a:xfrm>
            <a:off x="7959978" y="1899716"/>
            <a:ext cx="631078" cy="238125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69D2F40F-AE53-42E1-940F-93A1015136A7}"/>
              </a:ext>
            </a:extLst>
          </p:cNvPr>
          <p:cNvSpPr/>
          <p:nvPr/>
        </p:nvSpPr>
        <p:spPr>
          <a:xfrm>
            <a:off x="4758938" y="1561916"/>
            <a:ext cx="172772" cy="34289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#1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</a:t>
            </a:r>
            <a:r>
              <a:rPr lang="en-US" sz="2000" dirty="0" err="1"/>
              <a:t>poseduje</a:t>
            </a:r>
            <a:r>
              <a:rPr lang="en-US" sz="2000" dirty="0"/>
              <a:t>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4 kB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64 B. </a:t>
            </a:r>
          </a:p>
          <a:p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je 8 B. </a:t>
            </a:r>
          </a:p>
          <a:p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glavne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keša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polje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je u </a:t>
            </a:r>
            <a:r>
              <a:rPr lang="en-US" sz="2000" dirty="0" err="1"/>
              <a:t>pitanju</a:t>
            </a:r>
            <a:r>
              <a:rPr lang="en-US" sz="2000" dirty="0"/>
              <a:t> </a:t>
            </a:r>
            <a:r>
              <a:rPr lang="en-US" sz="2000" b="1" dirty="0" err="1"/>
              <a:t>direktno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904F1B-CA52-4488-87FB-1E8F8474EF62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EC326B-45F8-4857-9B10-0C7E377CCDB5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34A9A4-F82E-418C-8863-BFA8F9016346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8 B = 2</a:t>
            </a:r>
            <a:r>
              <a:rPr lang="sr-Latn-RS" baseline="30000" dirty="0"/>
              <a:t>3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A6E2E6-F2A3-4BD8-AB31-2DAA4D2A710D}"/>
              </a:ext>
            </a:extLst>
          </p:cNvPr>
          <p:cNvSpPr txBox="1"/>
          <p:nvPr/>
        </p:nvSpPr>
        <p:spPr>
          <a:xfrm>
            <a:off x="4950938" y="2666354"/>
            <a:ext cx="640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8 = 512</a:t>
            </a:r>
            <a:r>
              <a:rPr lang="en-US" dirty="0"/>
              <a:t> = 2</a:t>
            </a:r>
            <a:r>
              <a:rPr lang="en-US" baseline="30000" dirty="0"/>
              <a:t>9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AA19CAE-4FCA-42C2-B7BE-8BED82695704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64 / 8 = 8</a:t>
            </a:r>
            <a:r>
              <a:rPr lang="en-US" dirty="0"/>
              <a:t> = 2</a:t>
            </a:r>
            <a:r>
              <a:rPr lang="en-US" baseline="30000" dirty="0"/>
              <a:t>3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9DC0BD-6004-4E26-9E01-FCB4515178B5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6</a:t>
            </a:r>
            <a:r>
              <a:rPr lang="en-US" dirty="0"/>
              <a:t>4 B  = 2</a:t>
            </a:r>
            <a:r>
              <a:rPr lang="sr-Latn-RS" baseline="30000" dirty="0"/>
              <a:t>6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B4E1DB-9517-4E3A-8A03-AF5A99F32ED6}"/>
              </a:ext>
            </a:extLst>
          </p:cNvPr>
          <p:cNvSpPr txBox="1"/>
          <p:nvPr/>
        </p:nvSpPr>
        <p:spPr>
          <a:xfrm>
            <a:off x="4950936" y="3386254"/>
            <a:ext cx="6137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direktnog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b</a:t>
            </a:r>
            <a:r>
              <a:rPr lang="sr-Latn-RS" dirty="0"/>
              <a:t>roj tag bitova T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od </a:t>
            </a:r>
            <a:r>
              <a:rPr lang="en-US" dirty="0" err="1"/>
              <a:t>indeksa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sr-Latn-RS" dirty="0"/>
              <a:t> (log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MB</a:t>
            </a:r>
            <a:r>
              <a:rPr lang="sr-Latn-RS" dirty="0"/>
              <a:t>)) oduzmemo indeksa keš linije (log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CB</a:t>
            </a:r>
            <a:r>
              <a:rPr lang="sr-Latn-RS" dirty="0"/>
              <a:t>))</a:t>
            </a:r>
          </a:p>
          <a:p>
            <a:r>
              <a:rPr lang="sr-Latn-RS" dirty="0"/>
              <a:t>T = 9 – 3 = 6 bitova.</a:t>
            </a:r>
          </a:p>
          <a:p>
            <a:r>
              <a:rPr lang="sr-Latn-RS" dirty="0"/>
              <a:t>Alternativno, T = log2(N</a:t>
            </a:r>
            <a:r>
              <a:rPr lang="sr-Latn-RS" baseline="-25000" dirty="0"/>
              <a:t>MB</a:t>
            </a:r>
            <a:r>
              <a:rPr lang="sr-Latn-RS" dirty="0"/>
              <a:t>/N</a:t>
            </a:r>
            <a:r>
              <a:rPr lang="sr-Latn-RS" baseline="-25000" dirty="0"/>
              <a:t>CB</a:t>
            </a:r>
            <a:r>
              <a:rPr lang="sr-Latn-RS" dirty="0"/>
              <a:t>) 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96171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#1</a:t>
            </a:r>
            <a:endParaRPr lang="sr-Lat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8 B = 2</a:t>
            </a:r>
            <a:r>
              <a:rPr lang="sr-Latn-RS" baseline="30000" dirty="0"/>
              <a:t>3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8 = 512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64 / 8 = 8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6</a:t>
            </a:r>
            <a:r>
              <a:rPr lang="en-US" dirty="0"/>
              <a:t>4 B  = 2</a:t>
            </a:r>
            <a:r>
              <a:rPr lang="sr-Latn-RS" baseline="30000" dirty="0"/>
              <a:t>6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 = 6 bitova.</a:t>
            </a:r>
          </a:p>
          <a:p>
            <a:endParaRPr lang="sr-Latn-R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10ACACE-83BA-4CE4-AC13-EFDD6E1B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13" y="384195"/>
            <a:ext cx="7456762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6905515" y="5387416"/>
            <a:ext cx="4627457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083437" y="997964"/>
            <a:ext cx="165100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35913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167208" y="3052956"/>
            <a:ext cx="191922" cy="3143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088930" y="932958"/>
            <a:ext cx="1491676" cy="3161247"/>
          </a:xfrm>
          <a:prstGeom prst="roundRect">
            <a:avLst>
              <a:gd name="adj" fmla="val 8185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410136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9580606" y="971716"/>
            <a:ext cx="1136821" cy="29494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291037" y="770355"/>
            <a:ext cx="387802" cy="227609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10298140" y="5453306"/>
            <a:ext cx="1118109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8D8DCBA-272F-46FA-B645-7F8E23120EDF}"/>
              </a:ext>
            </a:extLst>
          </p:cNvPr>
          <p:cNvSpPr/>
          <p:nvPr/>
        </p:nvSpPr>
        <p:spPr>
          <a:xfrm>
            <a:off x="7727266" y="1114988"/>
            <a:ext cx="36166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23BDA49-531D-45A1-BCE5-CE9DACC113FD}"/>
              </a:ext>
            </a:extLst>
          </p:cNvPr>
          <p:cNvSpPr/>
          <p:nvPr/>
        </p:nvSpPr>
        <p:spPr>
          <a:xfrm>
            <a:off x="9209618" y="5453306"/>
            <a:ext cx="1088521" cy="36469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025489" y="5453306"/>
            <a:ext cx="2184128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838200" y="4338249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Tag = </a:t>
            </a:r>
            <a:r>
              <a:rPr lang="sr-Latn-RS" b="1" dirty="0">
                <a:solidFill>
                  <a:schemeClr val="accent6"/>
                </a:solidFill>
              </a:rPr>
              <a:t>6 bitova</a:t>
            </a:r>
            <a:r>
              <a:rPr lang="sr-Latn-RS" dirty="0"/>
              <a:t>.</a:t>
            </a:r>
          </a:p>
          <a:p>
            <a:r>
              <a:rPr lang="sr-Latn-RS" dirty="0"/>
              <a:t>Red = </a:t>
            </a:r>
            <a:r>
              <a:rPr lang="sr-Latn-RS" b="1" dirty="0">
                <a:solidFill>
                  <a:srgbClr val="41719C"/>
                </a:solidFill>
              </a:rPr>
              <a:t>3 bita. (linija)</a:t>
            </a:r>
          </a:p>
          <a:p>
            <a:r>
              <a:rPr lang="sr-Latn-RS" dirty="0"/>
              <a:t>Reč = </a:t>
            </a:r>
            <a:r>
              <a:rPr lang="sr-Latn-RS" b="1" dirty="0">
                <a:solidFill>
                  <a:srgbClr val="A70431"/>
                </a:solidFill>
              </a:rPr>
              <a:t>3 bita. (offset)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62431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</a:t>
            </a:r>
            <a:r>
              <a:rPr lang="sr-Latn-RS" sz="4000" b="1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</a:t>
            </a:r>
            <a:r>
              <a:rPr lang="en-US" sz="2000" dirty="0" err="1"/>
              <a:t>poseduje</a:t>
            </a:r>
            <a:r>
              <a:rPr lang="en-US" sz="2000" dirty="0"/>
              <a:t> </a:t>
            </a:r>
            <a:r>
              <a:rPr lang="en-US" sz="2000" dirty="0" err="1"/>
              <a:t>memorijski</a:t>
            </a:r>
            <a:r>
              <a:rPr lang="en-US" sz="2000" dirty="0"/>
              <a:t> </a:t>
            </a:r>
            <a:r>
              <a:rPr lang="en-US" sz="2000" dirty="0" err="1"/>
              <a:t>podsistem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se </a:t>
            </a:r>
            <a:r>
              <a:rPr lang="en-US" sz="2000" dirty="0" err="1"/>
              <a:t>sastoji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b="1" dirty="0" err="1"/>
              <a:t>direktnim</a:t>
            </a:r>
            <a:r>
              <a:rPr lang="en-US" sz="2000" b="1" dirty="0"/>
              <a:t> </a:t>
            </a:r>
            <a:r>
              <a:rPr lang="en-US" sz="2000" b="1" dirty="0" err="1"/>
              <a:t>preslikavanjem</a:t>
            </a:r>
            <a:r>
              <a:rPr lang="en-US" sz="2000" dirty="0"/>
              <a:t>. </a:t>
            </a:r>
            <a:r>
              <a:rPr lang="en-US" sz="2000" dirty="0" err="1"/>
              <a:t>Odrediti</a:t>
            </a:r>
            <a:r>
              <a:rPr lang="en-US" sz="2000" dirty="0"/>
              <a:t> </a:t>
            </a:r>
            <a:r>
              <a:rPr lang="en-US" sz="2000" dirty="0" err="1"/>
              <a:t>kapacitet</a:t>
            </a:r>
            <a:r>
              <a:rPr lang="en-US" sz="2000" dirty="0"/>
              <a:t> </a:t>
            </a:r>
            <a:r>
              <a:rPr lang="en-US" sz="2000" dirty="0" err="1"/>
              <a:t>glavne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polja</a:t>
            </a:r>
            <a:r>
              <a:rPr lang="en-US" sz="2000" dirty="0"/>
              <a:t>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 </a:t>
            </a:r>
            <a:r>
              <a:rPr lang="en-US" sz="2000" dirty="0" err="1"/>
              <a:t>prikazana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slici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904F1B-CA52-4488-87FB-1E8F8474EF62}"/>
              </a:ext>
            </a:extLst>
          </p:cNvPr>
          <p:cNvSpPr txBox="1"/>
          <p:nvPr/>
        </p:nvSpPr>
        <p:spPr>
          <a:xfrm>
            <a:off x="5218669" y="2485955"/>
            <a:ext cx="62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2</a:t>
            </a:r>
            <a:r>
              <a:rPr lang="sr-Latn-RS" baseline="30000" dirty="0"/>
              <a:t>n</a:t>
            </a:r>
            <a:r>
              <a:rPr lang="en-US" dirty="0"/>
              <a:t> B</a:t>
            </a:r>
            <a:r>
              <a:rPr lang="sr-Latn-RS" dirty="0"/>
              <a:t> = </a:t>
            </a:r>
            <a:r>
              <a:rPr lang="en-US" dirty="0"/>
              <a:t>2</a:t>
            </a:r>
            <a:r>
              <a:rPr lang="sr-Latn-RS" baseline="30000" dirty="0"/>
              <a:t>32</a:t>
            </a:r>
            <a:r>
              <a:rPr lang="en-US" dirty="0"/>
              <a:t> B = 2</a:t>
            </a:r>
            <a:r>
              <a:rPr lang="en-US" baseline="30000" dirty="0"/>
              <a:t>2</a:t>
            </a:r>
            <a:r>
              <a:rPr lang="en-US" dirty="0"/>
              <a:t> * 2</a:t>
            </a:r>
            <a:r>
              <a:rPr lang="en-US" baseline="30000" dirty="0"/>
              <a:t>30</a:t>
            </a:r>
            <a:r>
              <a:rPr lang="en-US" dirty="0"/>
              <a:t> B = 4 GB</a:t>
            </a:r>
            <a:r>
              <a:rPr lang="sr-Latn-RS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14AF88-27F4-418A-A55B-BC11120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67" y="1226554"/>
            <a:ext cx="4350450" cy="94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907C72-CBF5-47C9-8D4A-1C3135DE0760}"/>
              </a:ext>
            </a:extLst>
          </p:cNvPr>
          <p:cNvSpPr txBox="1"/>
          <p:nvPr/>
        </p:nvSpPr>
        <p:spPr>
          <a:xfrm>
            <a:off x="5218668" y="2855287"/>
            <a:ext cx="62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Veli</a:t>
            </a:r>
            <a:r>
              <a:rPr lang="sr-Latn-RS" dirty="0"/>
              <a:t>čina bloka </a:t>
            </a:r>
            <a:r>
              <a:rPr lang="en-US" dirty="0"/>
              <a:t>B = 2</a:t>
            </a:r>
            <a:r>
              <a:rPr lang="sr-Latn-RS" baseline="30000" dirty="0"/>
              <a:t>w</a:t>
            </a:r>
            <a:r>
              <a:rPr lang="en-US" dirty="0"/>
              <a:t> * 2</a:t>
            </a:r>
            <a:r>
              <a:rPr lang="sr-Latn-RS" baseline="30000" dirty="0"/>
              <a:t>12</a:t>
            </a:r>
            <a:r>
              <a:rPr lang="en-US" dirty="0"/>
              <a:t> B = 4 </a:t>
            </a:r>
            <a:r>
              <a:rPr lang="sr-Latn-RS" dirty="0"/>
              <a:t>k</a:t>
            </a:r>
            <a:r>
              <a:rPr lang="en-US" dirty="0"/>
              <a:t>B</a:t>
            </a:r>
            <a:r>
              <a:rPr lang="sr-Latn-RS" dirty="0"/>
              <a:t> 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2CBF505-8DDF-43B5-A963-68B673D9C133}"/>
              </a:ext>
            </a:extLst>
          </p:cNvPr>
          <p:cNvSpPr txBox="1"/>
          <p:nvPr/>
        </p:nvSpPr>
        <p:spPr>
          <a:xfrm>
            <a:off x="5218667" y="3224619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2</a:t>
            </a:r>
            <a:r>
              <a:rPr lang="sr-Latn-RS" baseline="30000" dirty="0"/>
              <a:t>32</a:t>
            </a:r>
            <a:r>
              <a:rPr lang="sr-Latn-RS" dirty="0"/>
              <a:t> / 2</a:t>
            </a:r>
            <a:r>
              <a:rPr lang="sr-Latn-RS" baseline="30000" dirty="0"/>
              <a:t>12</a:t>
            </a:r>
            <a:r>
              <a:rPr lang="sr-Latn-RS" dirty="0"/>
              <a:t> = 2</a:t>
            </a:r>
            <a:r>
              <a:rPr lang="sr-Latn-RS" baseline="30000" dirty="0"/>
              <a:t>20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14F9A9-C491-40EE-A517-1E121F722F4F}"/>
              </a:ext>
            </a:extLst>
          </p:cNvPr>
          <p:cNvSpPr txBox="1"/>
          <p:nvPr/>
        </p:nvSpPr>
        <p:spPr>
          <a:xfrm>
            <a:off x="5218666" y="3642137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u keš memoriji N</a:t>
            </a:r>
            <a:r>
              <a:rPr lang="sr-Latn-RS" baseline="-25000" dirty="0"/>
              <a:t>CB </a:t>
            </a:r>
            <a:r>
              <a:rPr lang="sr-Latn-RS" dirty="0"/>
              <a:t>= 2</a:t>
            </a:r>
            <a:r>
              <a:rPr lang="sr-Latn-RS" baseline="30000" dirty="0"/>
              <a:t>r</a:t>
            </a:r>
            <a:r>
              <a:rPr lang="sr-Latn-RS" dirty="0"/>
              <a:t> = 2</a:t>
            </a:r>
            <a:r>
              <a:rPr lang="sr-Latn-RS" baseline="30000" dirty="0"/>
              <a:t>9</a:t>
            </a:r>
            <a:r>
              <a:rPr lang="sr-Latn-RS" dirty="0"/>
              <a:t> = 512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EB8A7C6-9840-4F89-A03D-C68954674F30}"/>
              </a:ext>
            </a:extLst>
          </p:cNvPr>
          <p:cNvSpPr txBox="1"/>
          <p:nvPr/>
        </p:nvSpPr>
        <p:spPr>
          <a:xfrm>
            <a:off x="5218665" y="4114688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Kapacitet keš memorije C</a:t>
            </a:r>
            <a:r>
              <a:rPr lang="sr-Latn-RS" baseline="-25000" dirty="0"/>
              <a:t>CM </a:t>
            </a:r>
            <a:r>
              <a:rPr lang="sr-Latn-RS" dirty="0"/>
              <a:t>= N</a:t>
            </a:r>
            <a:r>
              <a:rPr lang="sr-Latn-RS" baseline="-25000" dirty="0"/>
              <a:t>CB</a:t>
            </a:r>
            <a:r>
              <a:rPr lang="sr-Latn-RS" dirty="0"/>
              <a:t> </a:t>
            </a:r>
            <a:r>
              <a:rPr lang="en-US" dirty="0"/>
              <a:t>* B </a:t>
            </a:r>
            <a:r>
              <a:rPr lang="sr-Latn-RS" dirty="0"/>
              <a:t>= 2</a:t>
            </a:r>
            <a:r>
              <a:rPr lang="sr-Latn-RS" baseline="30000" dirty="0"/>
              <a:t>9</a:t>
            </a:r>
            <a:r>
              <a:rPr lang="sr-Latn-RS" dirty="0"/>
              <a:t> </a:t>
            </a:r>
            <a:r>
              <a:rPr lang="en-US" dirty="0"/>
              <a:t>* 2</a:t>
            </a:r>
            <a:r>
              <a:rPr lang="sr-Latn-RS" baseline="30000" dirty="0"/>
              <a:t>12 </a:t>
            </a:r>
            <a:r>
              <a:rPr lang="sr-Latn-RS" dirty="0"/>
              <a:t>= </a:t>
            </a:r>
            <a:r>
              <a:rPr lang="en-US" dirty="0"/>
              <a:t>2</a:t>
            </a:r>
            <a:r>
              <a:rPr lang="sr-Latn-RS" baseline="30000" dirty="0"/>
              <a:t>2</a:t>
            </a:r>
            <a:r>
              <a:rPr lang="sr-Cyrl-RS" baseline="30000" dirty="0"/>
              <a:t>1</a:t>
            </a:r>
            <a:r>
              <a:rPr lang="sr-Latn-RS" dirty="0"/>
              <a:t> =</a:t>
            </a:r>
            <a:r>
              <a:rPr lang="sr-Cyrl-RS" dirty="0"/>
              <a:t> 2 </a:t>
            </a:r>
            <a:r>
              <a:rPr lang="en-US" dirty="0"/>
              <a:t>MB</a:t>
            </a:r>
            <a:r>
              <a:rPr lang="sr-Latn-RS" baseline="30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6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Direktno mapiranje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B6137C6-DE95-468E-940B-D87FA27B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Stavljanje blok u keš:</a:t>
            </a:r>
          </a:p>
          <a:p>
            <a:r>
              <a:rPr lang="sr-Latn-RS" sz="2000" dirty="0"/>
              <a:t>Kod direktnog mapiranja određeni blok uvek ide u određenu liniju u keš memoriji! Ovo je određeno indeksom linije.</a:t>
            </a:r>
          </a:p>
          <a:p>
            <a:endParaRPr lang="sr-Latn-RS" sz="2000" b="1" i="1" dirty="0"/>
          </a:p>
          <a:p>
            <a:r>
              <a:rPr lang="sr-Latn-RS" sz="2000" b="1" i="1" dirty="0"/>
              <a:t>Prednosti:</a:t>
            </a:r>
          </a:p>
          <a:p>
            <a:r>
              <a:rPr lang="sr-Latn-RS" sz="2000" dirty="0"/>
              <a:t>Direktno mapiranje je najjednostavnije.</a:t>
            </a:r>
          </a:p>
          <a:p>
            <a:r>
              <a:rPr lang="sr-Latn-RS" sz="2000" dirty="0"/>
              <a:t>Zahteva najmanje el. Energijee jer ne pretražuje sve keš linije.</a:t>
            </a:r>
          </a:p>
          <a:p>
            <a:r>
              <a:rPr lang="sr-Latn-RS" sz="2000" dirty="0"/>
              <a:t>Zahteva jednostavni hardver jer samo jedna keš linija se u jednom trenutku poredi.</a:t>
            </a:r>
          </a:p>
          <a:p>
            <a:endParaRPr lang="sr-Latn-RS" sz="2000" dirty="0"/>
          </a:p>
          <a:p>
            <a:r>
              <a:rPr lang="sr-Latn-RS" sz="2000" b="1" i="1" dirty="0"/>
              <a:t>Mane:</a:t>
            </a:r>
          </a:p>
          <a:p>
            <a:r>
              <a:rPr lang="sr-Latn-RS" sz="2000" dirty="0"/>
              <a:t>Mala brzina cache hit-a, jer postoji samo jedna keš linija po mapiranju.</a:t>
            </a:r>
          </a:p>
          <a:p>
            <a:r>
              <a:rPr lang="sr-Latn-RS" sz="2000" dirty="0"/>
              <a:t>Svaki put kad se ubacuje nova vrednost, stara se izbacuje.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266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Asocijativno</a:t>
            </a:r>
            <a:r>
              <a:rPr lang="pl-PL" sz="4000" b="1" dirty="0"/>
              <a:t> mapiranje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09BDCA-5239-4803-86F5-8B0CBC38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6554"/>
            <a:ext cx="5166411" cy="47625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AD4D74CC-7E7D-4764-9D47-1C94B01DFB29}"/>
              </a:ext>
            </a:extLst>
          </p:cNvPr>
          <p:cNvSpPr/>
          <p:nvPr/>
        </p:nvSpPr>
        <p:spPr>
          <a:xfrm>
            <a:off x="3955707" y="1609725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9EA8309-B40C-4F3C-8D09-580F4BB68480}"/>
              </a:ext>
            </a:extLst>
          </p:cNvPr>
          <p:cNvSpPr/>
          <p:nvPr/>
        </p:nvSpPr>
        <p:spPr>
          <a:xfrm>
            <a:off x="1581150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EB0DDC1-B0DB-4332-8756-29C14906BF94}"/>
              </a:ext>
            </a:extLst>
          </p:cNvPr>
          <p:cNvSpPr/>
          <p:nvPr/>
        </p:nvSpPr>
        <p:spPr>
          <a:xfrm>
            <a:off x="4525061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019C3FA-B4CB-4393-952C-BC3AE39FFB2D}"/>
              </a:ext>
            </a:extLst>
          </p:cNvPr>
          <p:cNvSpPr/>
          <p:nvPr/>
        </p:nvSpPr>
        <p:spPr>
          <a:xfrm>
            <a:off x="1581150" y="3390428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AC1213-467F-489B-9A0D-E710E024576E}"/>
              </a:ext>
            </a:extLst>
          </p:cNvPr>
          <p:cNvSpPr txBox="1"/>
          <p:nvPr/>
        </p:nvSpPr>
        <p:spPr>
          <a:xfrm>
            <a:off x="4315908" y="4498639"/>
            <a:ext cx="745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RAM memorije: 	128 B:	2</a:t>
            </a:r>
            <a:r>
              <a:rPr lang="sr-Latn-RS" baseline="30000" dirty="0"/>
              <a:t>7</a:t>
            </a:r>
            <a:r>
              <a:rPr lang="sr-Latn-RS" dirty="0"/>
              <a:t> – 7-bitna adresa</a:t>
            </a:r>
          </a:p>
          <a:p>
            <a:r>
              <a:rPr lang="sr-Latn-RS" dirty="0"/>
              <a:t>Veličina keš memorije:	32 B:	2</a:t>
            </a:r>
            <a:r>
              <a:rPr lang="sr-Latn-RS" baseline="30000" dirty="0"/>
              <a:t>5</a:t>
            </a:r>
            <a:r>
              <a:rPr lang="sr-Latn-RS" dirty="0"/>
              <a:t> – 5-bitna adresa</a:t>
            </a:r>
          </a:p>
          <a:p>
            <a:r>
              <a:rPr lang="sr-Latn-RS" dirty="0"/>
              <a:t>Broj bajtova po bloku:	8 B:	2</a:t>
            </a:r>
            <a:r>
              <a:rPr lang="sr-Latn-RS" baseline="30000" dirty="0"/>
              <a:t>3</a:t>
            </a:r>
            <a:r>
              <a:rPr lang="sr-Latn-RS" dirty="0"/>
              <a:t> – 3-bitni ofset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C9EAC50-6684-4DEB-8700-2F32A067BAF4}"/>
              </a:ext>
            </a:extLst>
          </p:cNvPr>
          <p:cNvSpPr/>
          <p:nvPr/>
        </p:nvSpPr>
        <p:spPr>
          <a:xfrm>
            <a:off x="4525061" y="1930840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C4EA0CA-D624-498F-B7E2-319B4F2C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04" y="5450976"/>
            <a:ext cx="2592330" cy="39603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391DA6F-056A-493C-9571-D938F4282C28}"/>
              </a:ext>
            </a:extLst>
          </p:cNvPr>
          <p:cNvSpPr/>
          <p:nvPr/>
        </p:nvSpPr>
        <p:spPr>
          <a:xfrm>
            <a:off x="8451730" y="5469207"/>
            <a:ext cx="1088709" cy="35956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13258A-22FB-41BD-BA8A-5204B1CB9A9B}"/>
              </a:ext>
            </a:extLst>
          </p:cNvPr>
          <p:cNvSpPr/>
          <p:nvPr/>
        </p:nvSpPr>
        <p:spPr>
          <a:xfrm>
            <a:off x="6982643" y="5465998"/>
            <a:ext cx="1456686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AE7C20E-7C7B-4D68-84EA-A75E9FFB17E1}"/>
              </a:ext>
            </a:extLst>
          </p:cNvPr>
          <p:cNvSpPr txBox="1"/>
          <p:nvPr/>
        </p:nvSpPr>
        <p:spPr>
          <a:xfrm>
            <a:off x="8630995" y="1556289"/>
            <a:ext cx="328640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CPU:</a:t>
            </a:r>
          </a:p>
          <a:p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sr-Latn-R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sr-Latn-R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dirty="0"/>
              <a:t>Upoređuje sve tagove za cache hit.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69D2F40F-AE53-42E1-940F-93A1015136A7}"/>
              </a:ext>
            </a:extLst>
          </p:cNvPr>
          <p:cNvSpPr/>
          <p:nvPr/>
        </p:nvSpPr>
        <p:spPr>
          <a:xfrm>
            <a:off x="5803264" y="1930840"/>
            <a:ext cx="172772" cy="34289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DB6165-5F7B-47E2-9435-2E16B76CD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08" y="1234440"/>
            <a:ext cx="1486778" cy="17973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4FD926E-112C-4C71-B450-8C3183252932}"/>
              </a:ext>
            </a:extLst>
          </p:cNvPr>
          <p:cNvSpPr txBox="1"/>
          <p:nvPr/>
        </p:nvSpPr>
        <p:spPr>
          <a:xfrm>
            <a:off x="3421405" y="3195587"/>
            <a:ext cx="803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/>
              <a:t>Kod 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sr-Latn-RS" b="1" dirty="0"/>
              <a:t>mapiranja određeni blok </a:t>
            </a:r>
            <a:r>
              <a:rPr lang="en-US" b="1" dirty="0" err="1"/>
              <a:t>mo</a:t>
            </a:r>
            <a:r>
              <a:rPr lang="sr-Latn-RS" b="1" dirty="0"/>
              <a:t>že se mapirati u bilo koju liniju u keš memoriji!</a:t>
            </a:r>
          </a:p>
          <a:p>
            <a:endParaRPr lang="sr-Latn-RS" b="1" dirty="0"/>
          </a:p>
          <a:p>
            <a:r>
              <a:rPr lang="sr-Latn-RS" b="1" dirty="0"/>
              <a:t>Tag bitovi su veličine indeksa bloka, i upoređuju se prilikom svakog poziva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CC6767A-2782-4B69-92DC-E866D81480D8}"/>
              </a:ext>
            </a:extLst>
          </p:cNvPr>
          <p:cNvSpPr/>
          <p:nvPr/>
        </p:nvSpPr>
        <p:spPr>
          <a:xfrm>
            <a:off x="6918668" y="1911938"/>
            <a:ext cx="1464528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D749D885-D71B-4C43-90D6-ABF6696994CF}"/>
              </a:ext>
            </a:extLst>
          </p:cNvPr>
          <p:cNvSpPr/>
          <p:nvPr/>
        </p:nvSpPr>
        <p:spPr>
          <a:xfrm>
            <a:off x="955718" y="3442814"/>
            <a:ext cx="415882" cy="238125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1" grpId="0" animBg="1"/>
      <p:bldP spid="3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</a:t>
            </a:r>
            <a:r>
              <a:rPr lang="en-US" sz="2000" dirty="0" err="1"/>
              <a:t>poseduje</a:t>
            </a:r>
            <a:r>
              <a:rPr lang="en-US" sz="2000" dirty="0"/>
              <a:t>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2 kB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256 B </a:t>
            </a:r>
            <a:r>
              <a:rPr lang="en-US" sz="2000" dirty="0" err="1"/>
              <a:t>koji</a:t>
            </a:r>
            <a:r>
              <a:rPr lang="en-US" sz="2000" dirty="0"/>
              <a:t> </a:t>
            </a:r>
            <a:r>
              <a:rPr lang="en-US" sz="2000" dirty="0" err="1"/>
              <a:t>poseduje</a:t>
            </a:r>
            <a:r>
              <a:rPr lang="en-US" sz="2000" dirty="0"/>
              <a:t> </a:t>
            </a:r>
            <a:r>
              <a:rPr lang="en-US" sz="2000" b="1" dirty="0" err="1"/>
              <a:t>asocijativno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Nacrtati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odrediti</a:t>
            </a:r>
            <a:r>
              <a:rPr lang="en-US" sz="2000" dirty="0"/>
              <a:t> polje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je </a:t>
            </a:r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operativnoj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 64 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901CBA-FF82-4FBF-9DC2-7E6EA36B6E84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2 kB = 2048 B = 2</a:t>
            </a:r>
            <a:r>
              <a:rPr lang="en-US" baseline="30000" dirty="0"/>
              <a:t>11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F46D24-BA8B-494A-A46F-16E208781FEC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1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D675E4-81DD-4A8D-8348-56A8016446BB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</a:t>
            </a:r>
            <a:r>
              <a:rPr lang="en-US" dirty="0"/>
              <a:t>64</a:t>
            </a:r>
            <a:r>
              <a:rPr lang="sr-Latn-RS" dirty="0"/>
              <a:t> B = 2</a:t>
            </a:r>
            <a:r>
              <a:rPr lang="en-US" baseline="30000" dirty="0"/>
              <a:t>6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85F183-BFED-4477-BD99-1E93C47D128E}"/>
              </a:ext>
            </a:extLst>
          </p:cNvPr>
          <p:cNvSpPr txBox="1"/>
          <p:nvPr/>
        </p:nvSpPr>
        <p:spPr>
          <a:xfrm>
            <a:off x="4950938" y="2666354"/>
            <a:ext cx="66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2048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32 = 2</a:t>
            </a:r>
            <a:r>
              <a:rPr lang="en-US" baseline="30000" dirty="0"/>
              <a:t>5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D1AA3D-6118-41B5-BC7B-A876C7D3E603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256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4 = 2</a:t>
            </a:r>
            <a:r>
              <a:rPr lang="en-US" baseline="30000" dirty="0"/>
              <a:t>2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48FB8E-3F18-4FA0-82E2-AE525A7ADF0D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256 B  = 2</a:t>
            </a:r>
            <a:r>
              <a:rPr lang="en-US" baseline="30000" dirty="0"/>
              <a:t>8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F15836-1ADC-4050-BB9C-31034F93306D}"/>
              </a:ext>
            </a:extLst>
          </p:cNvPr>
          <p:cNvSpPr txBox="1"/>
          <p:nvPr/>
        </p:nvSpPr>
        <p:spPr>
          <a:xfrm>
            <a:off x="4950936" y="3386254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b</a:t>
            </a:r>
            <a:r>
              <a:rPr lang="sr-Latn-RS" dirty="0"/>
              <a:t>roj tag bitova T</a:t>
            </a:r>
            <a:r>
              <a:rPr lang="en-US" dirty="0"/>
              <a:t>he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broju</a:t>
            </a:r>
            <a:r>
              <a:rPr lang="en-US" dirty="0"/>
              <a:t> </a:t>
            </a:r>
            <a:r>
              <a:rPr lang="en-US" dirty="0" err="1"/>
              <a:t>indeksa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,</a:t>
            </a:r>
            <a:r>
              <a:rPr lang="sr-Latn-RS" dirty="0"/>
              <a:t> </a:t>
            </a:r>
            <a:r>
              <a:rPr lang="en-US" dirty="0" err="1"/>
              <a:t>tj</a:t>
            </a:r>
            <a:r>
              <a:rPr lang="en-US" dirty="0"/>
              <a:t>.</a:t>
            </a:r>
            <a:r>
              <a:rPr lang="sr-Latn-RS" dirty="0"/>
              <a:t> 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MB</a:t>
            </a:r>
            <a:r>
              <a:rPr lang="sr-Latn-RS" dirty="0"/>
              <a:t>)</a:t>
            </a:r>
          </a:p>
          <a:p>
            <a:r>
              <a:rPr lang="sr-Latn-RS" dirty="0"/>
              <a:t>T </a:t>
            </a:r>
            <a:r>
              <a:rPr lang="en-US" dirty="0"/>
              <a:t>= 5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391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Sadržaj</a:t>
            </a:r>
            <a:endParaRPr lang="sr-Latn-RS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en-US"/>
              <a:t>Ke</a:t>
            </a:r>
            <a:r>
              <a:rPr lang="sr-Latn-RS" dirty="0"/>
              <a:t>š memorija (en. cache memory) ili brza memorija</a:t>
            </a:r>
          </a:p>
          <a:p>
            <a:pPr marL="457200" indent="-457200" algn="just">
              <a:spcBef>
                <a:spcPts val="200"/>
              </a:spcBef>
              <a:buFont typeface="Arial" panose="020B0604020202020204" pitchFamily="34" charset="0"/>
              <a:buAutoNum type="arabicPeriod"/>
            </a:pPr>
            <a:r>
              <a:rPr lang="sr-Latn-RS" dirty="0"/>
              <a:t>Preslikavanje iz operativne u keš memoriju</a:t>
            </a:r>
            <a:endParaRPr lang="en-US" dirty="0"/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 dirty="0"/>
              <a:t>L2/L3 keš memorija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 dirty="0"/>
              <a:t>Keš memorija i </a:t>
            </a:r>
            <a:r>
              <a:rPr lang="sr-Latn-RS"/>
              <a:t>više jezgara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Zadaci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Domaći zadatak</a:t>
            </a:r>
            <a:endParaRPr lang="sr-Latn-RS" dirty="0"/>
          </a:p>
          <a:p>
            <a:pPr algn="just">
              <a:spcBef>
                <a:spcPts val="200"/>
              </a:spcBef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475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EE84DB0-4468-4B02-9C59-FD3C5FD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07" y="364945"/>
            <a:ext cx="6648565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</a:t>
            </a:r>
            <a:endParaRPr lang="sr-Lat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2 kB = 2048 B = 2</a:t>
            </a:r>
            <a:r>
              <a:rPr lang="en-US" baseline="30000" dirty="0"/>
              <a:t>11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1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</a:t>
            </a:r>
            <a:r>
              <a:rPr lang="en-US" dirty="0"/>
              <a:t>64</a:t>
            </a:r>
            <a:r>
              <a:rPr lang="sr-Latn-RS" dirty="0"/>
              <a:t> B = 2</a:t>
            </a:r>
            <a:r>
              <a:rPr lang="en-US" baseline="30000" dirty="0"/>
              <a:t>6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2048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32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256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4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256 B  = 2</a:t>
            </a:r>
            <a:r>
              <a:rPr lang="en-US" baseline="30000" dirty="0"/>
              <a:t>8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 = </a:t>
            </a:r>
            <a:r>
              <a:rPr lang="en-US" dirty="0"/>
              <a:t>5</a:t>
            </a:r>
            <a:r>
              <a:rPr lang="sr-Latn-RS" dirty="0"/>
              <a:t> bitova.</a:t>
            </a:r>
          </a:p>
          <a:p>
            <a:endParaRPr lang="sr-Latn-R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7427168" y="5368754"/>
            <a:ext cx="4124466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560210" y="981047"/>
            <a:ext cx="165100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39763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407841" y="3052956"/>
            <a:ext cx="191922" cy="3143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576770" y="884159"/>
            <a:ext cx="1491676" cy="1709751"/>
          </a:xfrm>
          <a:prstGeom prst="roundRect">
            <a:avLst>
              <a:gd name="adj" fmla="val 8185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410136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10050815" y="958493"/>
            <a:ext cx="1136821" cy="1476798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675266" y="744107"/>
            <a:ext cx="782314" cy="227609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9329591" y="5428235"/>
            <a:ext cx="2203381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501812" y="5428235"/>
            <a:ext cx="1820796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838200" y="4338249"/>
            <a:ext cx="516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Tag = </a:t>
            </a:r>
            <a:r>
              <a:rPr lang="en-US" b="1" dirty="0">
                <a:solidFill>
                  <a:schemeClr val="accent6"/>
                </a:solidFill>
              </a:rPr>
              <a:t>5 </a:t>
            </a:r>
            <a:r>
              <a:rPr lang="sr-Latn-RS" b="1" dirty="0">
                <a:solidFill>
                  <a:schemeClr val="accent6"/>
                </a:solidFill>
              </a:rPr>
              <a:t>bitova</a:t>
            </a:r>
            <a:r>
              <a:rPr lang="sr-Latn-RS" dirty="0"/>
              <a:t>.</a:t>
            </a:r>
          </a:p>
          <a:p>
            <a:r>
              <a:rPr lang="sr-Latn-RS" dirty="0"/>
              <a:t>Reč = </a:t>
            </a:r>
            <a:r>
              <a:rPr lang="en-US" b="1" dirty="0">
                <a:solidFill>
                  <a:srgbClr val="A70431"/>
                </a:solidFill>
              </a:rPr>
              <a:t>6</a:t>
            </a:r>
            <a:r>
              <a:rPr lang="sr-Latn-RS" b="1" dirty="0">
                <a:solidFill>
                  <a:srgbClr val="A70431"/>
                </a:solidFill>
              </a:rPr>
              <a:t> bit</a:t>
            </a:r>
            <a:r>
              <a:rPr lang="en-US" b="1" dirty="0" err="1">
                <a:solidFill>
                  <a:srgbClr val="A70431"/>
                </a:solidFill>
              </a:rPr>
              <a:t>ov</a:t>
            </a:r>
            <a:r>
              <a:rPr lang="sr-Latn-RS" b="1" dirty="0">
                <a:solidFill>
                  <a:srgbClr val="A70431"/>
                </a:solidFill>
              </a:rPr>
              <a:t>a. (offset)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7571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Asocijativno mapiranje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B6137C6-DE95-468E-940B-D87FA27B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Stavljanje blok u keš:</a:t>
            </a:r>
          </a:p>
          <a:p>
            <a:r>
              <a:rPr lang="sr-Latn-RS" sz="2000" dirty="0"/>
              <a:t>Kod asocijativnog mapiranja memorijski blok može se smestiti u proizvoljnu liniju u keš memoriji! </a:t>
            </a:r>
          </a:p>
          <a:p>
            <a:endParaRPr lang="sr-Latn-RS" sz="2000" b="1" i="1" dirty="0"/>
          </a:p>
          <a:p>
            <a:endParaRPr lang="sr-Latn-RS" sz="2000" b="1" i="1" dirty="0"/>
          </a:p>
          <a:p>
            <a:r>
              <a:rPr lang="sr-Latn-RS" sz="2000" b="1" i="1" dirty="0"/>
              <a:t>Prednosti:</a:t>
            </a:r>
          </a:p>
          <a:p>
            <a:r>
              <a:rPr lang="sr-Latn-RS" sz="2000" dirty="0"/>
              <a:t>Asocijativno mapiranje je najfleksibilnije.</a:t>
            </a:r>
          </a:p>
          <a:p>
            <a:r>
              <a:rPr lang="sr-Latn-RS" sz="2000" dirty="0"/>
              <a:t>Postavljanje bloka u liniju pruža bolji odnos cache hit/miss.</a:t>
            </a:r>
          </a:p>
          <a:p>
            <a:r>
              <a:rPr lang="sr-Latn-RS" sz="2000" dirty="0"/>
              <a:t>Pruža mogućnost korišćenja više algoritama ukoliko se desi cache miss.</a:t>
            </a:r>
          </a:p>
          <a:p>
            <a:endParaRPr lang="sr-Latn-RS" sz="2000" dirty="0"/>
          </a:p>
          <a:p>
            <a:r>
              <a:rPr lang="sr-Latn-RS" sz="2000" b="1" i="1" dirty="0"/>
              <a:t>Mane:</a:t>
            </a:r>
          </a:p>
          <a:p>
            <a:r>
              <a:rPr lang="sr-Latn-RS" sz="2000" dirty="0"/>
              <a:t>Sporo postavljanje bloka u liniju zbog većeg broja iteracija.</a:t>
            </a:r>
          </a:p>
          <a:p>
            <a:r>
              <a:rPr lang="sr-Latn-RS" sz="2000" dirty="0"/>
              <a:t>Zahteva više el. energije jer se pretražuje ceo keš blok.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4814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8E8C04-2230-48E5-B779-8FA75389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225296"/>
            <a:ext cx="5512514" cy="4737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sz="4000" b="1" dirty="0"/>
              <a:t>Set-</a:t>
            </a:r>
            <a:r>
              <a:rPr lang="en-US" sz="4000" b="1" dirty="0" err="1"/>
              <a:t>Asocijativno</a:t>
            </a:r>
            <a:r>
              <a:rPr lang="pl-PL" sz="4000" b="1" dirty="0"/>
              <a:t> mapiranje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9EA8309-B40C-4F3C-8D09-580F4BB68480}"/>
              </a:ext>
            </a:extLst>
          </p:cNvPr>
          <p:cNvSpPr/>
          <p:nvPr/>
        </p:nvSpPr>
        <p:spPr>
          <a:xfrm>
            <a:off x="1571625" y="1562100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8EB0DDC1-B0DB-4332-8756-29C14906BF94}"/>
              </a:ext>
            </a:extLst>
          </p:cNvPr>
          <p:cNvSpPr/>
          <p:nvPr/>
        </p:nvSpPr>
        <p:spPr>
          <a:xfrm>
            <a:off x="4505811" y="1552475"/>
            <a:ext cx="1460500" cy="3428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3019C3FA-B4CB-4393-952C-BC3AE39FFB2D}"/>
              </a:ext>
            </a:extLst>
          </p:cNvPr>
          <p:cNvSpPr/>
          <p:nvPr/>
        </p:nvSpPr>
        <p:spPr>
          <a:xfrm>
            <a:off x="1571625" y="4841646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0AC1213-467F-489B-9A0D-E710E024576E}"/>
              </a:ext>
            </a:extLst>
          </p:cNvPr>
          <p:cNvSpPr txBox="1"/>
          <p:nvPr/>
        </p:nvSpPr>
        <p:spPr>
          <a:xfrm>
            <a:off x="4272363" y="3993094"/>
            <a:ext cx="7456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RAM memorije: 	128 B:	2</a:t>
            </a:r>
            <a:r>
              <a:rPr lang="sr-Latn-RS" baseline="30000" dirty="0"/>
              <a:t>7</a:t>
            </a:r>
            <a:r>
              <a:rPr lang="sr-Latn-RS" dirty="0"/>
              <a:t> – 7-bitna adresa</a:t>
            </a:r>
          </a:p>
          <a:p>
            <a:r>
              <a:rPr lang="sr-Latn-RS" dirty="0"/>
              <a:t>Broj bajtova po bloku:	8 B:	2</a:t>
            </a:r>
            <a:r>
              <a:rPr lang="sr-Latn-RS" baseline="30000" dirty="0"/>
              <a:t>3</a:t>
            </a:r>
            <a:r>
              <a:rPr lang="sr-Latn-RS" dirty="0"/>
              <a:t> – 3-bitni ofset</a:t>
            </a:r>
          </a:p>
          <a:p>
            <a:r>
              <a:rPr lang="sr-Latn-RS" dirty="0"/>
              <a:t>Broj skupva:		2:	2</a:t>
            </a:r>
            <a:r>
              <a:rPr lang="sr-Latn-RS" baseline="30000" dirty="0"/>
              <a:t>1</a:t>
            </a:r>
            <a:r>
              <a:rPr lang="sr-Latn-RS" dirty="0"/>
              <a:t> – 1 bit za skup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9C9EAC50-6684-4DEB-8700-2F32A067BAF4}"/>
              </a:ext>
            </a:extLst>
          </p:cNvPr>
          <p:cNvSpPr/>
          <p:nvPr/>
        </p:nvSpPr>
        <p:spPr>
          <a:xfrm>
            <a:off x="4493033" y="2642628"/>
            <a:ext cx="1460500" cy="342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2C4EA0CA-D624-498F-B7E2-319B4F2C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04" y="5450976"/>
            <a:ext cx="2592330" cy="39603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391DA6F-056A-493C-9571-D938F4282C28}"/>
              </a:ext>
            </a:extLst>
          </p:cNvPr>
          <p:cNvSpPr/>
          <p:nvPr/>
        </p:nvSpPr>
        <p:spPr>
          <a:xfrm>
            <a:off x="8451730" y="5469207"/>
            <a:ext cx="1088709" cy="359569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4D13258A-22FB-41BD-BA8A-5204B1CB9A9B}"/>
              </a:ext>
            </a:extLst>
          </p:cNvPr>
          <p:cNvSpPr/>
          <p:nvPr/>
        </p:nvSpPr>
        <p:spPr>
          <a:xfrm>
            <a:off x="6982643" y="5465998"/>
            <a:ext cx="1088709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AE7C20E-7C7B-4D68-84EA-A75E9FFB17E1}"/>
              </a:ext>
            </a:extLst>
          </p:cNvPr>
          <p:cNvSpPr txBox="1"/>
          <p:nvPr/>
        </p:nvSpPr>
        <p:spPr>
          <a:xfrm>
            <a:off x="8630995" y="1556289"/>
            <a:ext cx="328640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CPU:</a:t>
            </a:r>
          </a:p>
          <a:p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0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sr-Latn-R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1 0 0</a:t>
            </a:r>
          </a:p>
          <a:p>
            <a:endParaRPr lang="sr-Latn-R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sr-Latn-RS" dirty="0"/>
              <a:t>Upoređuje samo tagove u skupu za cache hit.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69D2F40F-AE53-42E1-940F-93A1015136A7}"/>
              </a:ext>
            </a:extLst>
          </p:cNvPr>
          <p:cNvSpPr/>
          <p:nvPr/>
        </p:nvSpPr>
        <p:spPr>
          <a:xfrm>
            <a:off x="5050511" y="2647777"/>
            <a:ext cx="172772" cy="342899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4FD926E-112C-4C71-B450-8C3183252932}"/>
              </a:ext>
            </a:extLst>
          </p:cNvPr>
          <p:cNvSpPr txBox="1"/>
          <p:nvPr/>
        </p:nvSpPr>
        <p:spPr>
          <a:xfrm>
            <a:off x="3421405" y="3195587"/>
            <a:ext cx="803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dirty="0"/>
              <a:t>Kod set-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sr-Latn-RS" b="1" dirty="0"/>
              <a:t>mapiranja keš memorija se deli na setove (skupove). Mapiranje na skupove je direktno, a unutuar skupa, mapiranje je asocijativno.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0CF2E71F-77CB-48B5-8BA6-9F954D1D712F}"/>
              </a:ext>
            </a:extLst>
          </p:cNvPr>
          <p:cNvSpPr/>
          <p:nvPr/>
        </p:nvSpPr>
        <p:spPr>
          <a:xfrm>
            <a:off x="4177794" y="1785936"/>
            <a:ext cx="276225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339F813D-82E7-45FF-B41D-CBD516ED185D}"/>
              </a:ext>
            </a:extLst>
          </p:cNvPr>
          <p:cNvSpPr/>
          <p:nvPr/>
        </p:nvSpPr>
        <p:spPr>
          <a:xfrm>
            <a:off x="4177795" y="2531573"/>
            <a:ext cx="276225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D6CAB75B-ED2C-4838-B61D-B3A654BADDE4}"/>
              </a:ext>
            </a:extLst>
          </p:cNvPr>
          <p:cNvSpPr/>
          <p:nvPr/>
        </p:nvSpPr>
        <p:spPr>
          <a:xfrm>
            <a:off x="1270835" y="1614486"/>
            <a:ext cx="111104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FA289CE-BD56-4EFA-8A05-DDB8D111628E}"/>
              </a:ext>
            </a:extLst>
          </p:cNvPr>
          <p:cNvSpPr/>
          <p:nvPr/>
        </p:nvSpPr>
        <p:spPr>
          <a:xfrm>
            <a:off x="1270835" y="2343149"/>
            <a:ext cx="111104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A2E0ADE8-46CD-473B-B016-FF5A664F1461}"/>
              </a:ext>
            </a:extLst>
          </p:cNvPr>
          <p:cNvSpPr/>
          <p:nvPr/>
        </p:nvSpPr>
        <p:spPr>
          <a:xfrm>
            <a:off x="1270835" y="3076524"/>
            <a:ext cx="111104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9D3CFF60-C0ED-492D-AB10-112143C0447D}"/>
              </a:ext>
            </a:extLst>
          </p:cNvPr>
          <p:cNvSpPr/>
          <p:nvPr/>
        </p:nvSpPr>
        <p:spPr>
          <a:xfrm>
            <a:off x="1270835" y="4543424"/>
            <a:ext cx="111104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BF4FEDCB-06FB-4BC8-BBED-86CE920695C3}"/>
              </a:ext>
            </a:extLst>
          </p:cNvPr>
          <p:cNvSpPr/>
          <p:nvPr/>
        </p:nvSpPr>
        <p:spPr>
          <a:xfrm>
            <a:off x="1270835" y="5276850"/>
            <a:ext cx="111104" cy="23812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772CDB70-8759-44B0-BC3A-13F4D3D4D480}"/>
              </a:ext>
            </a:extLst>
          </p:cNvPr>
          <p:cNvSpPr/>
          <p:nvPr/>
        </p:nvSpPr>
        <p:spPr>
          <a:xfrm>
            <a:off x="1270835" y="1976436"/>
            <a:ext cx="111104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2B18C413-4A30-44C1-AF60-98D9D1F82674}"/>
              </a:ext>
            </a:extLst>
          </p:cNvPr>
          <p:cNvSpPr/>
          <p:nvPr/>
        </p:nvSpPr>
        <p:spPr>
          <a:xfrm>
            <a:off x="1270835" y="2709811"/>
            <a:ext cx="111104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10F8440F-7E89-4002-BF8D-84DC0FA55CFC}"/>
              </a:ext>
            </a:extLst>
          </p:cNvPr>
          <p:cNvSpPr/>
          <p:nvPr/>
        </p:nvSpPr>
        <p:spPr>
          <a:xfrm>
            <a:off x="1270835" y="3441239"/>
            <a:ext cx="111104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1030073E-98AF-4E99-A34A-69DF3CD77140}"/>
              </a:ext>
            </a:extLst>
          </p:cNvPr>
          <p:cNvSpPr/>
          <p:nvPr/>
        </p:nvSpPr>
        <p:spPr>
          <a:xfrm>
            <a:off x="1270835" y="4910137"/>
            <a:ext cx="111104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822035BA-72DF-4E29-A417-D83505CF9AC9}"/>
              </a:ext>
            </a:extLst>
          </p:cNvPr>
          <p:cNvSpPr/>
          <p:nvPr/>
        </p:nvSpPr>
        <p:spPr>
          <a:xfrm>
            <a:off x="1270835" y="5643563"/>
            <a:ext cx="111104" cy="238125"/>
          </a:xfrm>
          <a:prstGeom prst="roundRect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4721DF5-9AD2-4C44-9993-46B92FCF9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165" y="1229961"/>
            <a:ext cx="1128426" cy="181260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ACC6767A-2782-4B69-92DC-E866D81480D8}"/>
              </a:ext>
            </a:extLst>
          </p:cNvPr>
          <p:cNvSpPr/>
          <p:nvPr/>
        </p:nvSpPr>
        <p:spPr>
          <a:xfrm>
            <a:off x="6928164" y="2649088"/>
            <a:ext cx="1102975" cy="359569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33C70421-6AA8-469C-8778-B7F2EA22A0C2}"/>
              </a:ext>
            </a:extLst>
          </p:cNvPr>
          <p:cNvSpPr/>
          <p:nvPr/>
        </p:nvSpPr>
        <p:spPr>
          <a:xfrm>
            <a:off x="8071352" y="5465998"/>
            <a:ext cx="380378" cy="35956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742348BE-D773-45D3-B442-5C1B9EA51E50}"/>
              </a:ext>
            </a:extLst>
          </p:cNvPr>
          <p:cNvSpPr/>
          <p:nvPr/>
        </p:nvSpPr>
        <p:spPr>
          <a:xfrm>
            <a:off x="922455" y="4910137"/>
            <a:ext cx="348380" cy="238125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1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8" grpId="0"/>
      <p:bldP spid="4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9" grpId="0" animBg="1"/>
      <p:bldP spid="37" grpId="0" animBg="1"/>
      <p:bldP spid="40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#4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</a:t>
            </a:r>
            <a:r>
              <a:rPr lang="en-US" sz="2000" dirty="0" err="1"/>
              <a:t>poseduje</a:t>
            </a:r>
            <a:r>
              <a:rPr lang="en-US" sz="2000" dirty="0"/>
              <a:t>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4 kB </a:t>
            </a:r>
            <a:r>
              <a:rPr lang="en-US" sz="2000" dirty="0" err="1"/>
              <a:t>podeljenu</a:t>
            </a:r>
            <a:r>
              <a:rPr lang="en-US" sz="2000" dirty="0"/>
              <a:t> u </a:t>
            </a:r>
            <a:r>
              <a:rPr lang="en-US" sz="2000" dirty="0" err="1"/>
              <a:t>blokove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16 B, a </a:t>
            </a:r>
            <a:r>
              <a:rPr lang="en-US" sz="2000" dirty="0" err="1"/>
              <a:t>keš</a:t>
            </a:r>
            <a:r>
              <a:rPr lang="en-US" sz="2000" dirty="0"/>
              <a:t> je </a:t>
            </a:r>
            <a:r>
              <a:rPr lang="en-US" sz="2000" dirty="0" err="1"/>
              <a:t>veličine</a:t>
            </a:r>
            <a:r>
              <a:rPr lang="en-US" sz="2000" dirty="0"/>
              <a:t> 512 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koristi</a:t>
            </a:r>
            <a:r>
              <a:rPr lang="en-US" sz="2000" dirty="0"/>
              <a:t> </a:t>
            </a:r>
            <a:r>
              <a:rPr lang="en-US" sz="2000" b="1" dirty="0"/>
              <a:t>8-struko</a:t>
            </a:r>
            <a:r>
              <a:rPr lang="sr-Latn-RS" sz="2000" b="1" dirty="0"/>
              <a:t> (k=8)</a:t>
            </a:r>
            <a:r>
              <a:rPr lang="en-US" sz="2000" b="1" dirty="0"/>
              <a:t> </a:t>
            </a:r>
            <a:r>
              <a:rPr lang="en-US" sz="2000" b="1" dirty="0" err="1"/>
              <a:t>asocijativno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b="1" dirty="0"/>
              <a:t> </a:t>
            </a:r>
            <a:r>
              <a:rPr lang="en-US" sz="2000" b="1" dirty="0" err="1"/>
              <a:t>skupa</a:t>
            </a:r>
            <a:r>
              <a:rPr lang="en-US" sz="2000" dirty="0"/>
              <a:t>. </a:t>
            </a:r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format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.</a:t>
            </a:r>
            <a:endParaRPr lang="sr-Latn-RS" sz="2000" dirty="0"/>
          </a:p>
          <a:p>
            <a:endParaRPr lang="sr-Latn-RS" sz="2000" dirty="0"/>
          </a:p>
          <a:p>
            <a:r>
              <a:rPr lang="sr-Latn-RS" sz="2000" b="1" i="1" dirty="0"/>
              <a:t>k označava broj linija po skupu, a ne broj skupova!</a:t>
            </a:r>
            <a:endParaRPr lang="en-US" sz="20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901CBA-FF82-4FBF-9DC2-7E6EA36B6E84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F46D24-BA8B-494A-A46F-16E208781FEC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2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D675E4-81DD-4A8D-8348-56A8016446BB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</a:t>
            </a:r>
            <a:r>
              <a:rPr lang="en-US" dirty="0"/>
              <a:t>16</a:t>
            </a:r>
            <a:r>
              <a:rPr lang="sr-Latn-RS" dirty="0"/>
              <a:t> B = 2</a:t>
            </a:r>
            <a:r>
              <a:rPr lang="en-US" baseline="30000" dirty="0"/>
              <a:t>4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85F183-BFED-4477-BD99-1E93C47D128E}"/>
              </a:ext>
            </a:extLst>
          </p:cNvPr>
          <p:cNvSpPr txBox="1"/>
          <p:nvPr/>
        </p:nvSpPr>
        <p:spPr>
          <a:xfrm>
            <a:off x="4950938" y="2666354"/>
            <a:ext cx="66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4096</a:t>
            </a:r>
            <a:r>
              <a:rPr lang="sr-Latn-RS" dirty="0"/>
              <a:t> / </a:t>
            </a:r>
            <a:r>
              <a:rPr lang="en-US" dirty="0"/>
              <a:t>16</a:t>
            </a:r>
            <a:r>
              <a:rPr lang="sr-Latn-RS" dirty="0"/>
              <a:t> = </a:t>
            </a:r>
            <a:r>
              <a:rPr lang="en-US" dirty="0"/>
              <a:t>256 = 2</a:t>
            </a:r>
            <a:r>
              <a:rPr lang="en-US" baseline="30000" dirty="0"/>
              <a:t>8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D1AA3D-6118-41B5-BC7B-A876C7D3E603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512</a:t>
            </a:r>
            <a:r>
              <a:rPr lang="sr-Latn-RS" dirty="0"/>
              <a:t> / </a:t>
            </a:r>
            <a:r>
              <a:rPr lang="en-US" dirty="0"/>
              <a:t>16</a:t>
            </a:r>
            <a:r>
              <a:rPr lang="sr-Latn-RS" dirty="0"/>
              <a:t> = </a:t>
            </a:r>
            <a:r>
              <a:rPr lang="en-US" dirty="0"/>
              <a:t>32 = 2</a:t>
            </a:r>
            <a:r>
              <a:rPr lang="en-US" baseline="30000" dirty="0"/>
              <a:t>5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48FB8E-3F18-4FA0-82E2-AE525A7ADF0D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512 B  = 2</a:t>
            </a:r>
            <a:r>
              <a:rPr lang="en-US" baseline="30000" dirty="0"/>
              <a:t>9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F15836-1ADC-4050-BB9C-31034F93306D}"/>
              </a:ext>
            </a:extLst>
          </p:cNvPr>
          <p:cNvSpPr txBox="1"/>
          <p:nvPr/>
        </p:nvSpPr>
        <p:spPr>
          <a:xfrm>
            <a:off x="4950936" y="3983414"/>
            <a:ext cx="5166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sr-Latn-RS" b="1" dirty="0"/>
              <a:t>set-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</a:t>
            </a:r>
            <a:r>
              <a:rPr lang="sr-Latn-RS" dirty="0"/>
              <a:t>broj bitova za skup dobija se kao d = log</a:t>
            </a:r>
            <a:r>
              <a:rPr lang="sr-Latn-RS" baseline="-25000" dirty="0"/>
              <a:t>2</a:t>
            </a:r>
            <a:r>
              <a:rPr lang="sr-Latn-RS" dirty="0"/>
              <a:t>(v) = 2 </a:t>
            </a:r>
          </a:p>
          <a:p>
            <a:endParaRPr lang="sr-Latn-RS" dirty="0"/>
          </a:p>
          <a:p>
            <a:r>
              <a:rPr lang="sr-Latn-RS" dirty="0"/>
              <a:t>Broj tag bitova T dobijamo kada od indeksa bloka (log2(N</a:t>
            </a:r>
            <a:r>
              <a:rPr lang="sr-Latn-RS" baseline="-25000" dirty="0"/>
              <a:t>MB</a:t>
            </a:r>
            <a:r>
              <a:rPr lang="sr-Latn-RS" dirty="0"/>
              <a:t>)) oduzmemo broj bitova za skup (log2(v))</a:t>
            </a:r>
          </a:p>
          <a:p>
            <a:r>
              <a:rPr lang="sr-Latn-RS" dirty="0"/>
              <a:t>T = 8 – 2 = 6 bitova.</a:t>
            </a:r>
          </a:p>
          <a:p>
            <a:endParaRPr lang="sr-Latn-R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BA5AEF-C5A9-45B9-B550-3D0D60DF48F4}"/>
              </a:ext>
            </a:extLst>
          </p:cNvPr>
          <p:cNvSpPr txBox="1"/>
          <p:nvPr/>
        </p:nvSpPr>
        <p:spPr>
          <a:xfrm>
            <a:off x="4950937" y="3376872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</a:t>
            </a:r>
            <a:r>
              <a:rPr lang="en-US" dirty="0" err="1"/>
              <a:t>skupova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sr-Latn-RS" dirty="0"/>
              <a:t>š memorije v = N</a:t>
            </a:r>
            <a:r>
              <a:rPr lang="sr-Latn-RS" baseline="-25000" dirty="0"/>
              <a:t>CB</a:t>
            </a:r>
            <a:r>
              <a:rPr lang="sr-Latn-RS" dirty="0"/>
              <a:t> / k = 32 / 8 = 4</a:t>
            </a:r>
            <a:r>
              <a:rPr lang="en-US" dirty="0"/>
              <a:t> = 2</a:t>
            </a:r>
            <a:r>
              <a:rPr lang="sr-Latn-RS" baseline="30000" dirty="0"/>
              <a:t>2</a:t>
            </a:r>
            <a:r>
              <a:rPr lang="sr-Latn-R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4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1FE9BF-58DC-459E-B057-7CAAAF82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459" y="384195"/>
            <a:ext cx="7350019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</a:t>
            </a:r>
            <a:r>
              <a:rPr lang="sr-Latn-RS" sz="4000" b="1" dirty="0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16 B = 2</a:t>
            </a:r>
            <a:r>
              <a:rPr lang="sr-Latn-RS" baseline="30000" dirty="0"/>
              <a:t>4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16 = 256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512 / 16 = 32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512</a:t>
            </a:r>
            <a:r>
              <a:rPr lang="en-US" dirty="0"/>
              <a:t> B  = 2</a:t>
            </a:r>
            <a:r>
              <a:rPr lang="sr-Latn-RS" baseline="30000" dirty="0"/>
              <a:t>9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 = 2 bita.</a:t>
            </a:r>
          </a:p>
          <a:p>
            <a:r>
              <a:rPr lang="sr-Latn-RS" dirty="0"/>
              <a:t>T = 6 bitova.</a:t>
            </a:r>
          </a:p>
          <a:p>
            <a:endParaRPr lang="sr-Latn-R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6905515" y="5387416"/>
            <a:ext cx="4627457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170617" y="997964"/>
            <a:ext cx="156382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46546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397422" y="3043245"/>
            <a:ext cx="292076" cy="314344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110480" y="932958"/>
            <a:ext cx="1470125" cy="3702837"/>
          </a:xfrm>
          <a:prstGeom prst="roundRect">
            <a:avLst>
              <a:gd name="adj" fmla="val 8185"/>
            </a:avLst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718479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9580606" y="971716"/>
            <a:ext cx="1136821" cy="3504591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136986" y="762181"/>
            <a:ext cx="597451" cy="20953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9981698" y="5453306"/>
            <a:ext cx="1434552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8D8DCBA-272F-46FA-B645-7F8E23120EDF}"/>
              </a:ext>
            </a:extLst>
          </p:cNvPr>
          <p:cNvSpPr/>
          <p:nvPr/>
        </p:nvSpPr>
        <p:spPr>
          <a:xfrm>
            <a:off x="7748532" y="1029924"/>
            <a:ext cx="36166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23BDA49-531D-45A1-BCE5-CE9DACC113FD}"/>
              </a:ext>
            </a:extLst>
          </p:cNvPr>
          <p:cNvSpPr/>
          <p:nvPr/>
        </p:nvSpPr>
        <p:spPr>
          <a:xfrm>
            <a:off x="9223088" y="5453306"/>
            <a:ext cx="734807" cy="36469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025489" y="5453306"/>
            <a:ext cx="2184128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583016" y="4338249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Tag  = </a:t>
            </a:r>
            <a:r>
              <a:rPr lang="sr-Latn-R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bitova</a:t>
            </a: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Skup = </a:t>
            </a:r>
            <a:r>
              <a:rPr lang="sr-Latn-RS" b="1" dirty="0">
                <a:solidFill>
                  <a:srgbClr val="41719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bita. </a:t>
            </a:r>
          </a:p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Reč  = </a:t>
            </a:r>
            <a:r>
              <a:rPr lang="sr-Latn-RS" b="1" dirty="0">
                <a:solidFill>
                  <a:srgbClr val="A704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bita. (offset)</a:t>
            </a:r>
          </a:p>
          <a:p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FD411A98-82DB-4C92-BAEE-86C89F43DD9B}"/>
              </a:ext>
            </a:extLst>
          </p:cNvPr>
          <p:cNvSpPr/>
          <p:nvPr/>
        </p:nvSpPr>
        <p:spPr>
          <a:xfrm>
            <a:off x="1152993" y="3415571"/>
            <a:ext cx="19192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Set-Asocijativno mapiranje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B6137C6-DE95-468E-940B-D87FA27B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Stavljanje blok u keš:</a:t>
            </a:r>
          </a:p>
          <a:p>
            <a:r>
              <a:rPr lang="sr-Latn-RS" sz="2000" dirty="0"/>
              <a:t>Kod asocijativnog mapiranja memorijski blok može se smestiti u proizvoljnu liniju u unutar određenog skupa u keš memoriji! </a:t>
            </a:r>
          </a:p>
          <a:p>
            <a:endParaRPr lang="sr-Latn-RS" sz="2000" b="1" i="1" dirty="0"/>
          </a:p>
          <a:p>
            <a:endParaRPr lang="sr-Latn-RS" sz="2000" b="1" i="1" dirty="0"/>
          </a:p>
          <a:p>
            <a:r>
              <a:rPr lang="sr-Latn-RS" sz="2000" b="1" i="1" dirty="0"/>
              <a:t>Prednosti:</a:t>
            </a:r>
          </a:p>
          <a:p>
            <a:r>
              <a:rPr lang="sr-Latn-RS" sz="2000" dirty="0"/>
              <a:t>Set-asocijativno mapiranje predstavlja balans izmešu direktnog i asocijativnog mapiranja.</a:t>
            </a:r>
          </a:p>
          <a:p>
            <a:r>
              <a:rPr lang="sr-Latn-RS" sz="2000" dirty="0"/>
              <a:t>Pruža mogućnost korišćenja više algoritama ukoliko se desi cache miss.</a:t>
            </a:r>
          </a:p>
          <a:p>
            <a:endParaRPr lang="sr-Latn-RS" sz="2000" dirty="0"/>
          </a:p>
          <a:p>
            <a:r>
              <a:rPr lang="sr-Latn-RS" sz="2000" b="1" i="1" dirty="0"/>
              <a:t>Mane:</a:t>
            </a:r>
          </a:p>
          <a:p>
            <a:r>
              <a:rPr lang="sr-Latn-RS" sz="2000" dirty="0"/>
              <a:t>Postavljanje bloka u liniju neće najefikacnije koristiti sve dostupne keš linije.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333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Nivoi keš memorije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Dosadašnja razmatranja odnosila su se na najbrži tip keš memorije, tzv. Keš prvog nivoa (en. Level 1 cache, L1 cache).</a:t>
            </a:r>
          </a:p>
          <a:p>
            <a:endParaRPr lang="sr-Latn-RS" sz="2000" dirty="0"/>
          </a:p>
          <a:p>
            <a:r>
              <a:rPr lang="sr-Latn-RS" sz="2000" dirty="0"/>
              <a:t>L1 cache (nazvana i i</a:t>
            </a:r>
            <a:r>
              <a:rPr lang="pt-BR" sz="2000" dirty="0"/>
              <a:t>nterna brza memorija</a:t>
            </a:r>
            <a:r>
              <a:rPr lang="sr-Latn-RS" sz="2000" dirty="0"/>
              <a:t>)</a:t>
            </a:r>
            <a:r>
              <a:rPr lang="pt-BR" sz="2000" dirty="0"/>
              <a:t> ima značajan učinak na karakteristike sistema, ali zbog relativno malog kapaciteta učestali pristupi glavnoj memoriji ponovo su ograničavajući faktor u radu sistema. U smislu poboljšanja karakteristika sistema, projektanti ubacuju </a:t>
            </a:r>
            <a:r>
              <a:rPr lang="sr-Latn-RS" sz="2000" dirty="0"/>
              <a:t>najpre jedan, pa posle dva nivoa </a:t>
            </a:r>
            <a:r>
              <a:rPr lang="pt-BR" sz="2000" dirty="0"/>
              <a:t>brze memorije koji </a:t>
            </a:r>
            <a:r>
              <a:rPr lang="sr-Latn-RS" sz="2000" dirty="0"/>
              <a:t>se smeštaju </a:t>
            </a:r>
            <a:r>
              <a:rPr lang="pt-BR" sz="2000" dirty="0"/>
              <a:t>između procesora (njegove interne brze memorije) i glavne memorije.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4563FB6-D934-49F3-BAA1-B40912576228}"/>
              </a:ext>
            </a:extLst>
          </p:cNvPr>
          <p:cNvGrpSpPr/>
          <p:nvPr/>
        </p:nvGrpSpPr>
        <p:grpSpPr>
          <a:xfrm>
            <a:off x="1564481" y="3888398"/>
            <a:ext cx="9063037" cy="1323975"/>
            <a:chOff x="1657350" y="3955073"/>
            <a:chExt cx="9063037" cy="13239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E8ED780C-E268-4C56-A1DF-A61D8D4AD8E8}"/>
                </a:ext>
              </a:extLst>
            </p:cNvPr>
            <p:cNvSpPr/>
            <p:nvPr/>
          </p:nvSpPr>
          <p:spPr>
            <a:xfrm>
              <a:off x="1657350" y="3955073"/>
              <a:ext cx="1323975" cy="13239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CPU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2065BDD1-27E2-403F-B8EE-1C42C1688AC7}"/>
                </a:ext>
              </a:extLst>
            </p:cNvPr>
            <p:cNvSpPr/>
            <p:nvPr/>
          </p:nvSpPr>
          <p:spPr>
            <a:xfrm>
              <a:off x="3586163" y="3955073"/>
              <a:ext cx="1323975" cy="132397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L1 CACHE MEMORY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0271123A-4614-48FF-9736-AF475AA544E1}"/>
                </a:ext>
              </a:extLst>
            </p:cNvPr>
            <p:cNvSpPr/>
            <p:nvPr/>
          </p:nvSpPr>
          <p:spPr>
            <a:xfrm>
              <a:off x="5524500" y="3955073"/>
              <a:ext cx="1323975" cy="13239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L2 CACHE MEMORY</a:t>
              </a:r>
              <a:endParaRPr lang="en-US" dirty="0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xmlns="" id="{242ADE93-FF68-429E-8AAF-3D1AFDF6270E}"/>
                </a:ext>
              </a:extLst>
            </p:cNvPr>
            <p:cNvSpPr/>
            <p:nvPr/>
          </p:nvSpPr>
          <p:spPr>
            <a:xfrm>
              <a:off x="2981325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xmlns="" id="{E982A433-0947-47CF-AC04-CC423B49AF2E}"/>
                </a:ext>
              </a:extLst>
            </p:cNvPr>
            <p:cNvSpPr/>
            <p:nvPr/>
          </p:nvSpPr>
          <p:spPr>
            <a:xfrm>
              <a:off x="4914900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EBD19B0-3AD1-4972-9E9A-1129364ABD11}"/>
                </a:ext>
              </a:extLst>
            </p:cNvPr>
            <p:cNvSpPr/>
            <p:nvPr/>
          </p:nvSpPr>
          <p:spPr>
            <a:xfrm>
              <a:off x="7458075" y="3955073"/>
              <a:ext cx="1323975" cy="13239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L3 CACHE MEMORY</a:t>
              </a:r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xmlns="" id="{AA7DF6F2-75D3-43C0-AFE5-1911914F0247}"/>
                </a:ext>
              </a:extLst>
            </p:cNvPr>
            <p:cNvSpPr/>
            <p:nvPr/>
          </p:nvSpPr>
          <p:spPr>
            <a:xfrm>
              <a:off x="9396412" y="3955073"/>
              <a:ext cx="1323975" cy="1323975"/>
            </a:xfrm>
            <a:prstGeom prst="roundRect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RAM MEMORY</a:t>
              </a:r>
              <a:endParaRPr lang="en-US" dirty="0"/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xmlns="" id="{23F39590-5363-4F54-9322-EEBAA44A67A3}"/>
                </a:ext>
              </a:extLst>
            </p:cNvPr>
            <p:cNvSpPr/>
            <p:nvPr/>
          </p:nvSpPr>
          <p:spPr>
            <a:xfrm>
              <a:off x="6853237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Left-Right 20">
              <a:extLst>
                <a:ext uri="{FF2B5EF4-FFF2-40B4-BE49-F238E27FC236}">
                  <a16:creationId xmlns:a16="http://schemas.microsoft.com/office/drawing/2014/main" xmlns="" id="{0C4405EF-CC5B-48B8-A6EF-96691C88B888}"/>
                </a:ext>
              </a:extLst>
            </p:cNvPr>
            <p:cNvSpPr/>
            <p:nvPr/>
          </p:nvSpPr>
          <p:spPr>
            <a:xfrm>
              <a:off x="8786812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574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Nivoi keš memorije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sr-Latn-RS" sz="2000" dirty="0"/>
              <a:t>L2 i L3 keš memoria, nazvana i e</a:t>
            </a:r>
            <a:r>
              <a:rPr lang="en-US" sz="2000" dirty="0" err="1"/>
              <a:t>ksterna</a:t>
            </a:r>
            <a:r>
              <a:rPr lang="en-US" sz="2000" dirty="0"/>
              <a:t> </a:t>
            </a:r>
            <a:r>
              <a:rPr lang="en-US" sz="2000" dirty="0" err="1"/>
              <a:t>brza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ima</a:t>
            </a:r>
            <a:r>
              <a:rPr lang="en-US" sz="2000" dirty="0"/>
              <a:t> </a:t>
            </a:r>
            <a:r>
              <a:rPr lang="en-US" sz="2000" dirty="0" err="1"/>
              <a:t>funkciju</a:t>
            </a:r>
            <a:r>
              <a:rPr lang="en-US" sz="2000" dirty="0"/>
              <a:t> </a:t>
            </a:r>
            <a:r>
              <a:rPr lang="en-US" sz="2000" dirty="0" err="1"/>
              <a:t>provere</a:t>
            </a:r>
            <a:r>
              <a:rPr lang="en-US" sz="2000" dirty="0"/>
              <a:t> da li je </a:t>
            </a:r>
            <a:r>
              <a:rPr lang="en-US" sz="2000" dirty="0" err="1"/>
              <a:t>informacija</a:t>
            </a:r>
            <a:r>
              <a:rPr lang="en-US" sz="2000" dirty="0"/>
              <a:t> </a:t>
            </a:r>
            <a:r>
              <a:rPr lang="en-US" sz="2000" dirty="0" err="1"/>
              <a:t>kojoj</a:t>
            </a:r>
            <a:r>
              <a:rPr lang="en-US" sz="2000" dirty="0"/>
              <a:t> se </a:t>
            </a:r>
            <a:r>
              <a:rPr lang="en-US" sz="2000" dirty="0" err="1"/>
              <a:t>pristupa</a:t>
            </a:r>
            <a:r>
              <a:rPr lang="en-US" sz="2000" dirty="0"/>
              <a:t> </a:t>
            </a:r>
            <a:r>
              <a:rPr lang="en-US" sz="2000" dirty="0" err="1"/>
              <a:t>upisana</a:t>
            </a:r>
            <a:r>
              <a:rPr lang="en-US" sz="2000" dirty="0"/>
              <a:t> u </a:t>
            </a:r>
            <a:r>
              <a:rPr lang="en-US" sz="2000" dirty="0" err="1"/>
              <a:t>njoj</a:t>
            </a:r>
            <a:r>
              <a:rPr lang="en-US" sz="2000" dirty="0"/>
              <a:t>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način</a:t>
            </a:r>
            <a:r>
              <a:rPr lang="en-US" sz="2000" dirty="0"/>
              <a:t> </a:t>
            </a:r>
            <a:r>
              <a:rPr lang="en-US" sz="2000" dirty="0" err="1"/>
              <a:t>prenosa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</a:t>
            </a:r>
            <a:r>
              <a:rPr lang="en-US" sz="2000" dirty="0" err="1"/>
              <a:t>informacija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 </a:t>
            </a:r>
            <a:r>
              <a:rPr lang="en-US" sz="2000" dirty="0" err="1"/>
              <a:t>glavnu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. </a:t>
            </a:r>
            <a:endParaRPr lang="sr-Latn-RS" sz="2000" dirty="0"/>
          </a:p>
          <a:p>
            <a:pPr>
              <a:spcBef>
                <a:spcPts val="600"/>
              </a:spcBef>
            </a:pPr>
            <a:endParaRPr lang="sr-Latn-RS" sz="2000" dirty="0"/>
          </a:p>
          <a:p>
            <a:pPr>
              <a:spcBef>
                <a:spcPts val="600"/>
              </a:spcBef>
            </a:pPr>
            <a:r>
              <a:rPr lang="en-US" sz="2000" dirty="0" err="1"/>
              <a:t>Prema</a:t>
            </a:r>
            <a:r>
              <a:rPr lang="en-US" sz="2000" dirty="0"/>
              <a:t> </a:t>
            </a:r>
            <a:r>
              <a:rPr lang="en-US" sz="2000" dirty="0" err="1"/>
              <a:t>načinu</a:t>
            </a:r>
            <a:r>
              <a:rPr lang="en-US" sz="2000" dirty="0"/>
              <a:t> </a:t>
            </a:r>
            <a:r>
              <a:rPr lang="en-US" sz="2000" dirty="0" err="1"/>
              <a:t>realizacije</a:t>
            </a:r>
            <a:r>
              <a:rPr lang="en-US" sz="2000" dirty="0"/>
              <a:t> </a:t>
            </a:r>
            <a:r>
              <a:rPr lang="en-US" sz="2000" dirty="0" err="1"/>
              <a:t>razlikuje</a:t>
            </a:r>
            <a:r>
              <a:rPr lang="en-US" sz="2000" dirty="0"/>
              <a:t> se: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P</a:t>
            </a:r>
            <a:r>
              <a:rPr lang="en-US" sz="2000" dirty="0" err="1"/>
              <a:t>aralelni</a:t>
            </a:r>
            <a:r>
              <a:rPr lang="en-US" sz="2000" dirty="0"/>
              <a:t> </a:t>
            </a:r>
            <a:r>
              <a:rPr lang="en-US" sz="2000" dirty="0" err="1"/>
              <a:t>spoj</a:t>
            </a:r>
            <a:r>
              <a:rPr lang="en-US" sz="2000" dirty="0"/>
              <a:t> (</a:t>
            </a:r>
            <a:r>
              <a:rPr lang="sr-Latn-RS" sz="2000" dirty="0"/>
              <a:t>en. </a:t>
            </a:r>
            <a:r>
              <a:rPr lang="en-US" sz="2000" i="1" dirty="0"/>
              <a:t>look-aside</a:t>
            </a:r>
            <a:r>
              <a:rPr lang="en-US" sz="2000" dirty="0"/>
              <a:t>),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2000" dirty="0"/>
              <a:t>S</a:t>
            </a:r>
            <a:r>
              <a:rPr lang="en-US" sz="2000" dirty="0" err="1"/>
              <a:t>erijski</a:t>
            </a:r>
            <a:r>
              <a:rPr lang="en-US" sz="2000" dirty="0"/>
              <a:t> </a:t>
            </a:r>
            <a:r>
              <a:rPr lang="en-US" sz="2000" dirty="0" err="1"/>
              <a:t>spoj</a:t>
            </a:r>
            <a:r>
              <a:rPr lang="en-US" sz="2000" dirty="0"/>
              <a:t> (</a:t>
            </a:r>
            <a:r>
              <a:rPr lang="sr-Latn-RS" sz="2000" dirty="0"/>
              <a:t>en. </a:t>
            </a:r>
            <a:r>
              <a:rPr lang="en-US" sz="2000" i="1" dirty="0"/>
              <a:t>look-trough</a:t>
            </a:r>
            <a:r>
              <a:rPr lang="en-US" sz="2000" dirty="0"/>
              <a:t>).</a:t>
            </a:r>
            <a:endParaRPr lang="en-GB" sz="20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4563FB6-D934-49F3-BAA1-B40912576228}"/>
              </a:ext>
            </a:extLst>
          </p:cNvPr>
          <p:cNvGrpSpPr/>
          <p:nvPr/>
        </p:nvGrpSpPr>
        <p:grpSpPr>
          <a:xfrm>
            <a:off x="1564481" y="3888398"/>
            <a:ext cx="9063037" cy="1323975"/>
            <a:chOff x="1657350" y="3955073"/>
            <a:chExt cx="9063037" cy="13239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E8ED780C-E268-4C56-A1DF-A61D8D4AD8E8}"/>
                </a:ext>
              </a:extLst>
            </p:cNvPr>
            <p:cNvSpPr/>
            <p:nvPr/>
          </p:nvSpPr>
          <p:spPr>
            <a:xfrm>
              <a:off x="1657350" y="3955073"/>
              <a:ext cx="1323975" cy="13239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CPU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2065BDD1-27E2-403F-B8EE-1C42C1688AC7}"/>
                </a:ext>
              </a:extLst>
            </p:cNvPr>
            <p:cNvSpPr/>
            <p:nvPr/>
          </p:nvSpPr>
          <p:spPr>
            <a:xfrm>
              <a:off x="3586163" y="3955073"/>
              <a:ext cx="1323975" cy="132397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L1 CACHE MEMORY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0271123A-4614-48FF-9736-AF475AA544E1}"/>
                </a:ext>
              </a:extLst>
            </p:cNvPr>
            <p:cNvSpPr/>
            <p:nvPr/>
          </p:nvSpPr>
          <p:spPr>
            <a:xfrm>
              <a:off x="5524500" y="3955073"/>
              <a:ext cx="1323975" cy="132397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L2 CACHE MEMORY</a:t>
              </a:r>
              <a:endParaRPr lang="en-US" dirty="0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xmlns="" id="{242ADE93-FF68-429E-8AAF-3D1AFDF6270E}"/>
                </a:ext>
              </a:extLst>
            </p:cNvPr>
            <p:cNvSpPr/>
            <p:nvPr/>
          </p:nvSpPr>
          <p:spPr>
            <a:xfrm>
              <a:off x="2981325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xmlns="" id="{E982A433-0947-47CF-AC04-CC423B49AF2E}"/>
                </a:ext>
              </a:extLst>
            </p:cNvPr>
            <p:cNvSpPr/>
            <p:nvPr/>
          </p:nvSpPr>
          <p:spPr>
            <a:xfrm>
              <a:off x="4914900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xmlns="" id="{0EBD19B0-3AD1-4972-9E9A-1129364ABD11}"/>
                </a:ext>
              </a:extLst>
            </p:cNvPr>
            <p:cNvSpPr/>
            <p:nvPr/>
          </p:nvSpPr>
          <p:spPr>
            <a:xfrm>
              <a:off x="7458075" y="3955073"/>
              <a:ext cx="1323975" cy="132397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L3 CACHE MEMORY</a:t>
              </a:r>
              <a:endParaRPr lang="en-US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xmlns="" id="{AA7DF6F2-75D3-43C0-AFE5-1911914F0247}"/>
                </a:ext>
              </a:extLst>
            </p:cNvPr>
            <p:cNvSpPr/>
            <p:nvPr/>
          </p:nvSpPr>
          <p:spPr>
            <a:xfrm>
              <a:off x="9396412" y="3955073"/>
              <a:ext cx="1323975" cy="1323975"/>
            </a:xfrm>
            <a:prstGeom prst="roundRect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RAM MEMORY</a:t>
              </a:r>
              <a:endParaRPr lang="en-US" dirty="0"/>
            </a:p>
          </p:txBody>
        </p:sp>
        <p:sp>
          <p:nvSpPr>
            <p:cNvPr id="20" name="Arrow: Left-Right 19">
              <a:extLst>
                <a:ext uri="{FF2B5EF4-FFF2-40B4-BE49-F238E27FC236}">
                  <a16:creationId xmlns:a16="http://schemas.microsoft.com/office/drawing/2014/main" xmlns="" id="{23F39590-5363-4F54-9322-EEBAA44A67A3}"/>
                </a:ext>
              </a:extLst>
            </p:cNvPr>
            <p:cNvSpPr/>
            <p:nvPr/>
          </p:nvSpPr>
          <p:spPr>
            <a:xfrm>
              <a:off x="6853237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Left-Right 20">
              <a:extLst>
                <a:ext uri="{FF2B5EF4-FFF2-40B4-BE49-F238E27FC236}">
                  <a16:creationId xmlns:a16="http://schemas.microsoft.com/office/drawing/2014/main" xmlns="" id="{0C4405EF-CC5B-48B8-A6EF-96691C88B888}"/>
                </a:ext>
              </a:extLst>
            </p:cNvPr>
            <p:cNvSpPr/>
            <p:nvPr/>
          </p:nvSpPr>
          <p:spPr>
            <a:xfrm>
              <a:off x="8786812" y="4513688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20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Paralelni</a:t>
            </a:r>
            <a:r>
              <a:rPr lang="en-US" sz="4000" b="1" dirty="0"/>
              <a:t> </a:t>
            </a:r>
            <a:r>
              <a:rPr lang="en-US" sz="4000" b="1" dirty="0" err="1"/>
              <a:t>spoj</a:t>
            </a:r>
            <a:r>
              <a:rPr lang="en-US" sz="4000" b="1" dirty="0"/>
              <a:t> </a:t>
            </a:r>
            <a:r>
              <a:rPr lang="sr-Latn-RS" sz="4000" b="1" dirty="0"/>
              <a:t>L2 cache </a:t>
            </a:r>
            <a:r>
              <a:rPr lang="en-US" sz="4000" b="1" dirty="0"/>
              <a:t>(</a:t>
            </a:r>
            <a:r>
              <a:rPr lang="en-US" sz="4000" b="1" i="1" dirty="0"/>
              <a:t>Look-Aside Cache</a:t>
            </a:r>
            <a:r>
              <a:rPr lang="en-US" sz="4000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5848350" cy="48184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Brza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smeštena</a:t>
            </a:r>
            <a:r>
              <a:rPr lang="en-US" sz="2000" dirty="0"/>
              <a:t> je </a:t>
            </a:r>
            <a:r>
              <a:rPr lang="en-US" sz="2000" dirty="0" err="1"/>
              <a:t>paralelno</a:t>
            </a:r>
            <a:r>
              <a:rPr lang="en-US" sz="2000" dirty="0"/>
              <a:t> </a:t>
            </a:r>
            <a:r>
              <a:rPr lang="en-US" sz="2000" dirty="0" err="1"/>
              <a:t>procesorskoj</a:t>
            </a:r>
            <a:r>
              <a:rPr lang="en-US" sz="2000" dirty="0"/>
              <a:t> </a:t>
            </a:r>
            <a:r>
              <a:rPr lang="sr-Latn-RS" sz="2000" dirty="0"/>
              <a:t>spoljašnjoj magistrali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prati</a:t>
            </a:r>
            <a:r>
              <a:rPr lang="en-US" sz="2000" dirty="0"/>
              <a:t> </a:t>
            </a:r>
            <a:r>
              <a:rPr lang="en-US" sz="2000" dirty="0" err="1"/>
              <a:t>aktivnosti</a:t>
            </a:r>
            <a:r>
              <a:rPr lang="en-US" sz="2000" dirty="0"/>
              <a:t> </a:t>
            </a:r>
            <a:r>
              <a:rPr lang="en-US" sz="2000" dirty="0" err="1"/>
              <a:t>procesora</a:t>
            </a:r>
            <a:r>
              <a:rPr lang="en-US" sz="2000" dirty="0"/>
              <a:t>. Kada </a:t>
            </a:r>
            <a:r>
              <a:rPr lang="en-US" sz="2000" dirty="0" err="1"/>
              <a:t>procesor</a:t>
            </a:r>
            <a:r>
              <a:rPr lang="en-US" sz="2000" dirty="0"/>
              <a:t> </a:t>
            </a:r>
            <a:r>
              <a:rPr lang="en-US" sz="2000" dirty="0" err="1"/>
              <a:t>pristupa</a:t>
            </a:r>
            <a:r>
              <a:rPr lang="en-US" sz="2000" dirty="0"/>
              <a:t> </a:t>
            </a:r>
            <a:r>
              <a:rPr lang="sr-Latn-RS" sz="2000" dirty="0"/>
              <a:t>spoljašnjoj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 (</a:t>
            </a:r>
            <a:r>
              <a:rPr lang="sr-Latn-RS" sz="2000" dirty="0"/>
              <a:t>desio se cache miss</a:t>
            </a:r>
            <a:r>
              <a:rPr lang="en-US" sz="2000" dirty="0"/>
              <a:t>) </a:t>
            </a:r>
            <a:r>
              <a:rPr lang="sr-Latn-RS" sz="2000" dirty="0"/>
              <a:t>L2 cache </a:t>
            </a:r>
            <a:r>
              <a:rPr lang="en-US" sz="2000" dirty="0" err="1"/>
              <a:t>proverava</a:t>
            </a:r>
            <a:r>
              <a:rPr lang="en-US" sz="2000" dirty="0"/>
              <a:t> da li je </a:t>
            </a:r>
            <a:r>
              <a:rPr lang="en-US" sz="2000" dirty="0" err="1"/>
              <a:t>tražena</a:t>
            </a:r>
            <a:r>
              <a:rPr lang="en-US" sz="2000" dirty="0"/>
              <a:t> </a:t>
            </a:r>
            <a:r>
              <a:rPr lang="en-US" sz="2000" dirty="0" err="1"/>
              <a:t>informacija</a:t>
            </a:r>
            <a:r>
              <a:rPr lang="en-US" sz="2000" dirty="0"/>
              <a:t> </a:t>
            </a:r>
            <a:r>
              <a:rPr lang="en-US" sz="2000" dirty="0" err="1"/>
              <a:t>pohranjena</a:t>
            </a:r>
            <a:r>
              <a:rPr lang="en-US" sz="2000" dirty="0"/>
              <a:t> u </a:t>
            </a:r>
            <a:r>
              <a:rPr lang="en-US" sz="2000" dirty="0" err="1"/>
              <a:t>njoj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ne. </a:t>
            </a:r>
            <a:endParaRPr lang="sr-Latn-RS" sz="2000" dirty="0"/>
          </a:p>
          <a:p>
            <a:r>
              <a:rPr lang="en-US" sz="2000" dirty="0" err="1"/>
              <a:t>Ako</a:t>
            </a:r>
            <a:r>
              <a:rPr lang="en-US" sz="2000" dirty="0"/>
              <a:t> je</a:t>
            </a:r>
            <a:r>
              <a:rPr lang="sr-Latn-RS" sz="2000" dirty="0"/>
              <a:t>ste,</a:t>
            </a:r>
            <a:r>
              <a:rPr lang="en-US" sz="2000" dirty="0"/>
              <a:t> </a:t>
            </a:r>
            <a:r>
              <a:rPr lang="en-US" sz="2000" dirty="0" err="1"/>
              <a:t>prebacuje</a:t>
            </a:r>
            <a:r>
              <a:rPr lang="en-US" sz="2000" dirty="0"/>
              <a:t> se </a:t>
            </a:r>
            <a:r>
              <a:rPr lang="en-US" sz="2000" dirty="0" err="1"/>
              <a:t>linija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sr-Latn-RS" sz="2000" dirty="0"/>
              <a:t>L2</a:t>
            </a:r>
            <a:r>
              <a:rPr lang="en-US" sz="2000" dirty="0"/>
              <a:t> u </a:t>
            </a:r>
            <a:r>
              <a:rPr lang="sr-Latn-RS" sz="2000" dirty="0"/>
              <a:t>L1 cache</a:t>
            </a:r>
            <a:r>
              <a:rPr lang="en-US" sz="2000" dirty="0"/>
              <a:t>. U </a:t>
            </a:r>
            <a:r>
              <a:rPr lang="en-US" sz="2000" dirty="0" err="1"/>
              <a:t>slučaju</a:t>
            </a:r>
            <a:r>
              <a:rPr lang="en-US" sz="2000" dirty="0"/>
              <a:t> </a:t>
            </a:r>
            <a:r>
              <a:rPr lang="en-US" sz="2000" dirty="0" err="1"/>
              <a:t>promašaja</a:t>
            </a:r>
            <a:r>
              <a:rPr lang="sr-Latn-RS" sz="2000" dirty="0"/>
              <a:t>, tražena</a:t>
            </a:r>
            <a:r>
              <a:rPr lang="en-US" sz="2000" dirty="0"/>
              <a:t> </a:t>
            </a:r>
            <a:r>
              <a:rPr lang="en-US" sz="2000" dirty="0" err="1"/>
              <a:t>linija</a:t>
            </a:r>
            <a:r>
              <a:rPr lang="en-US" sz="2000" dirty="0"/>
              <a:t> se </a:t>
            </a:r>
            <a:r>
              <a:rPr lang="pt-BR" sz="2000" dirty="0"/>
              <a:t>prebacuje iz glavne memorije</a:t>
            </a:r>
            <a:r>
              <a:rPr lang="sr-Latn-RS" sz="2000" dirty="0"/>
              <a:t> (RAM)</a:t>
            </a:r>
            <a:r>
              <a:rPr lang="pt-BR" sz="2000" dirty="0"/>
              <a:t> što </a:t>
            </a:r>
            <a:r>
              <a:rPr lang="sr-Latn-RS" sz="2000" dirty="0"/>
              <a:t>dovodi do</a:t>
            </a:r>
            <a:r>
              <a:rPr lang="pt-BR" sz="2000" dirty="0"/>
              <a:t> usporenj</a:t>
            </a:r>
            <a:r>
              <a:rPr lang="sr-Latn-RS" sz="2000" dirty="0"/>
              <a:t>a</a:t>
            </a:r>
            <a:r>
              <a:rPr lang="pt-BR" sz="2000" dirty="0"/>
              <a:t> rada sistema.</a:t>
            </a:r>
          </a:p>
          <a:p>
            <a:r>
              <a:rPr lang="en-US" sz="2000" b="1" dirty="0" err="1"/>
              <a:t>Paralelno</a:t>
            </a:r>
            <a:r>
              <a:rPr lang="en-US" sz="2000" b="1" dirty="0"/>
              <a:t> </a:t>
            </a:r>
            <a:r>
              <a:rPr lang="sr-Latn-RS" sz="2000" b="1" dirty="0"/>
              <a:t>sa</a:t>
            </a:r>
            <a:r>
              <a:rPr lang="en-US" sz="2000" b="1" dirty="0"/>
              <a:t> </a:t>
            </a:r>
            <a:r>
              <a:rPr lang="en-US" sz="2000" b="1" dirty="0" err="1"/>
              <a:t>prebac</a:t>
            </a:r>
            <a:r>
              <a:rPr lang="sr-Latn-RS" sz="2000" b="1" dirty="0"/>
              <a:t>ivanjem</a:t>
            </a:r>
            <a:r>
              <a:rPr lang="en-US" sz="2000" b="1" dirty="0"/>
              <a:t> </a:t>
            </a:r>
            <a:r>
              <a:rPr lang="en-US" sz="2000" b="1" dirty="0" err="1"/>
              <a:t>informacije</a:t>
            </a:r>
            <a:r>
              <a:rPr lang="en-US" sz="2000" b="1" dirty="0"/>
              <a:t> u </a:t>
            </a:r>
            <a:r>
              <a:rPr lang="sr-Latn-RS" sz="2000" b="1" dirty="0"/>
              <a:t>L1 cache,</a:t>
            </a:r>
            <a:r>
              <a:rPr lang="en-US" sz="2000" b="1" dirty="0"/>
              <a:t> </a:t>
            </a:r>
            <a:r>
              <a:rPr lang="en-US" sz="2000" b="1" dirty="0" err="1"/>
              <a:t>ist</a:t>
            </a:r>
            <a:r>
              <a:rPr lang="sr-Latn-RS" sz="2000" b="1" dirty="0"/>
              <a:t>a</a:t>
            </a:r>
            <a:r>
              <a:rPr lang="en-US" sz="2000" b="1" dirty="0"/>
              <a:t> se </a:t>
            </a:r>
            <a:r>
              <a:rPr lang="en-US" sz="2000" b="1" dirty="0" err="1"/>
              <a:t>upisuju</a:t>
            </a:r>
            <a:r>
              <a:rPr lang="en-US" sz="2000" b="1" dirty="0"/>
              <a:t> u </a:t>
            </a:r>
            <a:r>
              <a:rPr lang="sr-Latn-RS" sz="2000" b="1" dirty="0"/>
              <a:t>L2 cache</a:t>
            </a:r>
            <a:r>
              <a:rPr lang="pt-BR" sz="2000" b="1" dirty="0"/>
              <a:t>.</a:t>
            </a:r>
          </a:p>
          <a:p>
            <a:r>
              <a:rPr lang="en-US" sz="2000" dirty="0"/>
              <a:t>Na </a:t>
            </a:r>
            <a:r>
              <a:rPr lang="en-US" sz="2000" dirty="0" err="1"/>
              <a:t>prvi</a:t>
            </a:r>
            <a:r>
              <a:rPr lang="en-US" sz="2000" dirty="0"/>
              <a:t> </a:t>
            </a:r>
            <a:r>
              <a:rPr lang="en-US" sz="2000" dirty="0" err="1"/>
              <a:t>pogled</a:t>
            </a:r>
            <a:r>
              <a:rPr lang="en-US" sz="2000" dirty="0"/>
              <a:t> </a:t>
            </a:r>
            <a:r>
              <a:rPr lang="en-US" sz="2000" dirty="0" err="1"/>
              <a:t>izgleda</a:t>
            </a:r>
            <a:r>
              <a:rPr lang="en-US" sz="2000" dirty="0"/>
              <a:t> da je L2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nepotrebna</a:t>
            </a:r>
            <a:r>
              <a:rPr lang="en-US" sz="2000" dirty="0"/>
              <a:t> </a:t>
            </a:r>
            <a:r>
              <a:rPr lang="en-US" sz="2000" dirty="0" err="1"/>
              <a:t>jer</a:t>
            </a:r>
            <a:r>
              <a:rPr lang="en-US" sz="2000" dirty="0"/>
              <a:t> se </a:t>
            </a:r>
            <a:r>
              <a:rPr lang="en-US" sz="2000" dirty="0" err="1"/>
              <a:t>identični</a:t>
            </a:r>
            <a:r>
              <a:rPr lang="en-US" sz="2000" dirty="0"/>
              <a:t> </a:t>
            </a:r>
            <a:r>
              <a:rPr lang="en-US" sz="2000" dirty="0" err="1"/>
              <a:t>sadržaj</a:t>
            </a:r>
            <a:r>
              <a:rPr lang="en-US" sz="2000" dirty="0"/>
              <a:t> </a:t>
            </a:r>
            <a:r>
              <a:rPr lang="en-US" sz="2000" dirty="0" err="1"/>
              <a:t>nalazi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. </a:t>
            </a:r>
            <a:endParaRPr lang="sr-Latn-RS" sz="2000" dirty="0"/>
          </a:p>
          <a:p>
            <a:r>
              <a:rPr lang="sr-Latn-RS" sz="2000" dirty="0"/>
              <a:t>Uvek treba voditi računa</a:t>
            </a:r>
            <a:r>
              <a:rPr lang="en-US" sz="2000" dirty="0"/>
              <a:t> da je L2 </a:t>
            </a:r>
            <a:r>
              <a:rPr lang="sr-Latn-RS" sz="2000" dirty="0"/>
              <a:t>keš memorija </a:t>
            </a:r>
            <a:r>
              <a:rPr lang="en-US" sz="2000" dirty="0" err="1"/>
              <a:t>znatno</a:t>
            </a:r>
            <a:r>
              <a:rPr lang="en-US" sz="2000" dirty="0"/>
              <a:t> </a:t>
            </a:r>
            <a:r>
              <a:rPr lang="en-US" sz="2000" dirty="0" err="1"/>
              <a:t>većeg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od L1 </a:t>
            </a:r>
            <a:r>
              <a:rPr lang="en-US" sz="2000" dirty="0" err="1"/>
              <a:t>memorije</a:t>
            </a:r>
            <a:r>
              <a:rPr lang="en-US" sz="2000" dirty="0"/>
              <a:t>.</a:t>
            </a:r>
            <a:endParaRPr lang="en-GB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5B39A48-301B-47BD-A02C-FB6A4E06B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87" r="11665" b="10213"/>
          <a:stretch/>
        </p:blipFill>
        <p:spPr>
          <a:xfrm>
            <a:off x="6829426" y="1226554"/>
            <a:ext cx="4914900" cy="4532661"/>
          </a:xfrm>
          <a:prstGeom prst="rect">
            <a:avLst/>
          </a:prstGeom>
          <a:ln w="38100">
            <a:solidFill>
              <a:srgbClr val="A70431"/>
            </a:solidFill>
          </a:ln>
        </p:spPr>
      </p:pic>
    </p:spTree>
    <p:extLst>
      <p:ext uri="{BB962C8B-B14F-4D97-AF65-F5344CB8AC3E}">
        <p14:creationId xmlns:p14="http://schemas.microsoft.com/office/powerpoint/2010/main" val="6211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Serijski</a:t>
            </a:r>
            <a:r>
              <a:rPr lang="en-US" sz="4000" b="1" dirty="0"/>
              <a:t> </a:t>
            </a:r>
            <a:r>
              <a:rPr lang="en-US" sz="4000" b="1" dirty="0" err="1"/>
              <a:t>spoj</a:t>
            </a:r>
            <a:r>
              <a:rPr lang="en-US" sz="4000" b="1" dirty="0"/>
              <a:t> </a:t>
            </a:r>
            <a:r>
              <a:rPr lang="sr-Latn-RS" sz="4000" b="1" dirty="0"/>
              <a:t>L2 cache </a:t>
            </a:r>
            <a:r>
              <a:rPr lang="en-US" sz="4000" b="1" dirty="0"/>
              <a:t>(</a:t>
            </a:r>
            <a:r>
              <a:rPr lang="en-US" sz="4000" b="1" i="1" dirty="0"/>
              <a:t>Look-</a:t>
            </a:r>
            <a:r>
              <a:rPr lang="sr-Latn-RS" sz="4000" b="1" i="1" dirty="0"/>
              <a:t>Through</a:t>
            </a:r>
            <a:r>
              <a:rPr lang="en-US" sz="4000" b="1" i="1" dirty="0"/>
              <a:t> Cache</a:t>
            </a:r>
            <a:r>
              <a:rPr lang="en-US" sz="4000" b="1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5848350" cy="4818438"/>
          </a:xfrm>
        </p:spPr>
        <p:txBody>
          <a:bodyPr>
            <a:normAutofit/>
          </a:bodyPr>
          <a:lstStyle/>
          <a:p>
            <a:r>
              <a:rPr lang="en-US" sz="2000" dirty="0"/>
              <a:t>Za </a:t>
            </a:r>
            <a:r>
              <a:rPr lang="en-US" sz="2000" dirty="0" err="1"/>
              <a:t>razliku</a:t>
            </a:r>
            <a:r>
              <a:rPr lang="en-US" sz="2000" dirty="0"/>
              <a:t> od </a:t>
            </a:r>
            <a:r>
              <a:rPr lang="en-US" sz="2000" dirty="0" err="1"/>
              <a:t>paralelnog</a:t>
            </a:r>
            <a:r>
              <a:rPr lang="en-US" sz="2000" dirty="0"/>
              <a:t> </a:t>
            </a:r>
            <a:r>
              <a:rPr lang="en-US" sz="2000" dirty="0" err="1"/>
              <a:t>spoja</a:t>
            </a:r>
            <a:r>
              <a:rPr lang="sr-Latn-RS" sz="2000" dirty="0"/>
              <a:t>,</a:t>
            </a:r>
            <a:r>
              <a:rPr lang="en-US" sz="2000" dirty="0"/>
              <a:t> u </a:t>
            </a:r>
            <a:r>
              <a:rPr lang="en-US" sz="2000" dirty="0" err="1"/>
              <a:t>serijskom</a:t>
            </a:r>
            <a:r>
              <a:rPr lang="en-US" sz="2000" dirty="0"/>
              <a:t> </a:t>
            </a:r>
            <a:r>
              <a:rPr lang="en-US" sz="2000" dirty="0" err="1"/>
              <a:t>spoju</a:t>
            </a:r>
            <a:r>
              <a:rPr lang="en-US" sz="2000" dirty="0"/>
              <a:t> </a:t>
            </a:r>
            <a:r>
              <a:rPr lang="sr-Latn-RS" sz="2000" dirty="0"/>
              <a:t>L2 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je </a:t>
            </a:r>
            <a:r>
              <a:rPr lang="en-US" sz="2000" dirty="0" err="1"/>
              <a:t>smeštena</a:t>
            </a:r>
            <a:r>
              <a:rPr lang="en-US" sz="2000" dirty="0"/>
              <a:t> </a:t>
            </a:r>
            <a:r>
              <a:rPr lang="en-US" sz="2000" dirty="0" err="1"/>
              <a:t>između</a:t>
            </a:r>
            <a:r>
              <a:rPr lang="en-US" sz="2000" dirty="0"/>
              <a:t> </a:t>
            </a:r>
            <a:r>
              <a:rPr lang="en-US" sz="2000" dirty="0" err="1"/>
              <a:t>procesora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sr-Latn-RS" sz="2000" dirty="0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Zadatak</a:t>
            </a:r>
            <a:r>
              <a:rPr lang="en-US" sz="2000" dirty="0"/>
              <a:t> </a:t>
            </a:r>
            <a:r>
              <a:rPr lang="sr-Latn-RS" sz="2000" dirty="0"/>
              <a:t>L2 </a:t>
            </a:r>
            <a:r>
              <a:rPr lang="en-US" sz="2000" dirty="0" err="1"/>
              <a:t>memorije</a:t>
            </a:r>
            <a:r>
              <a:rPr lang="en-US" sz="2000" dirty="0"/>
              <a:t> je da </a:t>
            </a:r>
            <a:r>
              <a:rPr lang="en-US" sz="2000" dirty="0" err="1"/>
              <a:t>snabde</a:t>
            </a:r>
            <a:r>
              <a:rPr lang="en-US" sz="2000" dirty="0"/>
              <a:t> </a:t>
            </a:r>
            <a:r>
              <a:rPr lang="sr-Latn-RS" sz="2000" dirty="0"/>
              <a:t>L1 keš memoriju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informacijom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nije</a:t>
            </a:r>
            <a:r>
              <a:rPr lang="en-US" sz="2000" dirty="0"/>
              <a:t> u </a:t>
            </a:r>
            <a:r>
              <a:rPr lang="en-US" sz="2000" dirty="0" err="1"/>
              <a:t>njoj</a:t>
            </a:r>
            <a:r>
              <a:rPr lang="en-US" sz="2000" dirty="0"/>
              <a:t> </a:t>
            </a:r>
            <a:r>
              <a:rPr lang="en-US" sz="2000" dirty="0" err="1"/>
              <a:t>pohranjena</a:t>
            </a:r>
            <a:r>
              <a:rPr lang="en-US" sz="2000" dirty="0"/>
              <a:t>.</a:t>
            </a:r>
          </a:p>
          <a:p>
            <a:r>
              <a:rPr lang="en-US" sz="2000" dirty="0"/>
              <a:t>U </a:t>
            </a:r>
            <a:r>
              <a:rPr lang="en-US" sz="2000" dirty="0" err="1"/>
              <a:t>slučaju</a:t>
            </a:r>
            <a:r>
              <a:rPr lang="en-US" sz="2000" dirty="0"/>
              <a:t> </a:t>
            </a:r>
            <a:r>
              <a:rPr lang="sr-Latn-RS" sz="2000" dirty="0"/>
              <a:t>cache miss-a</a:t>
            </a:r>
            <a:r>
              <a:rPr lang="en-US" sz="2000" dirty="0"/>
              <a:t> (</a:t>
            </a:r>
            <a:r>
              <a:rPr lang="en-US" sz="2000" dirty="0" err="1"/>
              <a:t>informacija</a:t>
            </a:r>
            <a:r>
              <a:rPr lang="en-US" sz="2000" dirty="0"/>
              <a:t> </a:t>
            </a:r>
            <a:r>
              <a:rPr lang="en-US" sz="2000" dirty="0" err="1"/>
              <a:t>nije</a:t>
            </a:r>
            <a:r>
              <a:rPr lang="en-US" sz="2000" dirty="0"/>
              <a:t> </a:t>
            </a:r>
            <a:r>
              <a:rPr lang="en-US" sz="2000" dirty="0" err="1"/>
              <a:t>pohranjena</a:t>
            </a:r>
            <a:r>
              <a:rPr lang="en-US" sz="2000" dirty="0"/>
              <a:t> u </a:t>
            </a:r>
            <a:r>
              <a:rPr lang="sr-Latn-RS" sz="2000" dirty="0"/>
              <a:t>L2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, </a:t>
            </a:r>
            <a:r>
              <a:rPr lang="en-US" sz="2000" dirty="0" err="1"/>
              <a:t>ali</a:t>
            </a:r>
            <a:r>
              <a:rPr lang="en-US" sz="2000" dirty="0"/>
              <a:t> je u </a:t>
            </a:r>
            <a:r>
              <a:rPr lang="sr-Latn-RS" sz="2000" dirty="0"/>
              <a:t>operativnoj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) </a:t>
            </a:r>
            <a:r>
              <a:rPr lang="en-US" sz="2000" dirty="0" err="1"/>
              <a:t>linija</a:t>
            </a:r>
            <a:r>
              <a:rPr lang="en-US" sz="2000" dirty="0"/>
              <a:t> se </a:t>
            </a:r>
            <a:r>
              <a:rPr lang="en-US" sz="2000" dirty="0" err="1"/>
              <a:t>prvo</a:t>
            </a:r>
            <a:r>
              <a:rPr lang="en-US" sz="2000" dirty="0"/>
              <a:t> </a:t>
            </a:r>
            <a:r>
              <a:rPr lang="en-US" sz="2000" dirty="0" err="1"/>
              <a:t>preko</a:t>
            </a:r>
            <a:r>
              <a:rPr lang="en-US" sz="2000" dirty="0"/>
              <a:t> </a:t>
            </a:r>
            <a:r>
              <a:rPr lang="en-US" sz="2000" dirty="0" err="1"/>
              <a:t>sistemske</a:t>
            </a:r>
            <a:r>
              <a:rPr lang="en-US" sz="2000" dirty="0"/>
              <a:t> </a:t>
            </a:r>
            <a:r>
              <a:rPr lang="sr-Latn-RS" sz="2000" dirty="0"/>
              <a:t>magistrale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sr-Latn-RS" sz="2000" dirty="0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prebacuje</a:t>
            </a:r>
            <a:r>
              <a:rPr lang="en-US" sz="2000" dirty="0"/>
              <a:t> u L2 </a:t>
            </a:r>
            <a:r>
              <a:rPr lang="en-US" sz="2000" dirty="0" err="1"/>
              <a:t>brzu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istovremeno</a:t>
            </a:r>
            <a:r>
              <a:rPr lang="en-US" sz="2000" dirty="0"/>
              <a:t> </a:t>
            </a:r>
            <a:r>
              <a:rPr lang="en-US" sz="2000" dirty="0" err="1"/>
              <a:t>kroz</a:t>
            </a:r>
            <a:r>
              <a:rPr lang="en-US" sz="2000" dirty="0"/>
              <a:t> </a:t>
            </a:r>
            <a:r>
              <a:rPr lang="en-US" sz="2000" dirty="0" err="1"/>
              <a:t>nju</a:t>
            </a:r>
            <a:r>
              <a:rPr lang="en-US" sz="2000" dirty="0"/>
              <a:t> </a:t>
            </a:r>
            <a:r>
              <a:rPr lang="en-US" sz="2000" dirty="0" err="1"/>
              <a:t>prosleđuje</a:t>
            </a:r>
            <a:r>
              <a:rPr lang="en-US" sz="2000" dirty="0"/>
              <a:t> </a:t>
            </a:r>
            <a:r>
              <a:rPr lang="sr-Latn-RS" sz="2000" dirty="0"/>
              <a:t>L1 keš </a:t>
            </a:r>
            <a:r>
              <a:rPr lang="en-US" sz="2000" dirty="0" err="1"/>
              <a:t>memoriji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Nedostatak</a:t>
            </a:r>
            <a:r>
              <a:rPr lang="en-US" sz="2000" dirty="0"/>
              <a:t> </a:t>
            </a:r>
            <a:r>
              <a:rPr lang="en-US" sz="2000" dirty="0" err="1"/>
              <a:t>ovakvog</a:t>
            </a:r>
            <a:r>
              <a:rPr lang="en-US" sz="2000" dirty="0"/>
              <a:t> </a:t>
            </a:r>
            <a:r>
              <a:rPr lang="en-US" sz="2000" dirty="0" err="1"/>
              <a:t>rešenja</a:t>
            </a:r>
            <a:r>
              <a:rPr lang="en-US" sz="2000" dirty="0"/>
              <a:t> je </a:t>
            </a:r>
            <a:r>
              <a:rPr lang="en-US" sz="2000" dirty="0" err="1"/>
              <a:t>unošenje</a:t>
            </a:r>
            <a:r>
              <a:rPr lang="en-US" sz="2000" dirty="0"/>
              <a:t> </a:t>
            </a:r>
            <a:r>
              <a:rPr lang="en-US" sz="2000" dirty="0" err="1"/>
              <a:t>dodatnog</a:t>
            </a:r>
            <a:r>
              <a:rPr lang="en-US" sz="2000" dirty="0"/>
              <a:t> </a:t>
            </a:r>
            <a:r>
              <a:rPr lang="en-US" sz="2000" dirty="0" err="1"/>
              <a:t>kašnjenja</a:t>
            </a:r>
            <a:r>
              <a:rPr lang="en-US" sz="2000" dirty="0"/>
              <a:t> </a:t>
            </a:r>
            <a:r>
              <a:rPr lang="en-US" sz="2000" dirty="0" err="1"/>
              <a:t>koje</a:t>
            </a:r>
            <a:r>
              <a:rPr lang="en-US" sz="2000" dirty="0"/>
              <a:t> je </a:t>
            </a:r>
            <a:r>
              <a:rPr lang="en-US" sz="2000" dirty="0" err="1"/>
              <a:t>posledica</a:t>
            </a:r>
            <a:r>
              <a:rPr lang="en-US" sz="2000" dirty="0"/>
              <a:t> </a:t>
            </a:r>
            <a:r>
              <a:rPr lang="en-US" sz="2000" dirty="0" err="1"/>
              <a:t>ispitivanja</a:t>
            </a:r>
            <a:r>
              <a:rPr lang="en-US" sz="2000" dirty="0"/>
              <a:t> da li je </a:t>
            </a:r>
            <a:r>
              <a:rPr lang="en-US" sz="2000" dirty="0" err="1"/>
              <a:t>potrebna</a:t>
            </a:r>
            <a:r>
              <a:rPr lang="en-US" sz="2000" dirty="0"/>
              <a:t> </a:t>
            </a:r>
            <a:r>
              <a:rPr lang="en-US" sz="2000" dirty="0" err="1"/>
              <a:t>informacija</a:t>
            </a:r>
            <a:r>
              <a:rPr lang="en-US" sz="2000" dirty="0"/>
              <a:t> u L2 </a:t>
            </a:r>
            <a:r>
              <a:rPr lang="en-US" sz="2000" dirty="0" err="1"/>
              <a:t>brzoj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D4101F-E0CF-497A-AD70-EDE4F2A38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5" r="19652" b="10043"/>
          <a:stretch/>
        </p:blipFill>
        <p:spPr>
          <a:xfrm>
            <a:off x="7710487" y="1226554"/>
            <a:ext cx="2619375" cy="4532661"/>
          </a:xfrm>
          <a:prstGeom prst="rect">
            <a:avLst/>
          </a:prstGeom>
          <a:ln w="38100">
            <a:solidFill>
              <a:srgbClr val="A70431"/>
            </a:solidFill>
          </a:ln>
        </p:spPr>
      </p:pic>
    </p:spTree>
    <p:extLst>
      <p:ext uri="{BB962C8B-B14F-4D97-AF65-F5344CB8AC3E}">
        <p14:creationId xmlns:p14="http://schemas.microsoft.com/office/powerpoint/2010/main" val="8784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Cache memorija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 fontScale="92500"/>
          </a:bodyPr>
          <a:lstStyle/>
          <a:p>
            <a:r>
              <a:rPr lang="sr-Latn-RS" sz="2000" b="1" i="1" dirty="0"/>
              <a:t>Opišite svojim rečima keš memoriju. Gde se nalazi? Čemu služi?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r>
              <a:rPr lang="sr-Latn-RS" dirty="0"/>
              <a:t>Hijerarhijski koncept memorije podrazumeva nivo brze memorije (en. </a:t>
            </a:r>
            <a:r>
              <a:rPr lang="sr-Latn-RS" i="1" dirty="0"/>
              <a:t>cache</a:t>
            </a:r>
            <a:r>
              <a:rPr lang="sr-Latn-RS" dirty="0"/>
              <a:t>) kojoj procesor pristupa u </a:t>
            </a:r>
            <a:r>
              <a:rPr lang="sr-Latn-RS" b="1" i="1" dirty="0"/>
              <a:t>jednom taktu</a:t>
            </a:r>
            <a:r>
              <a:rPr lang="sr-Latn-RS" dirty="0"/>
              <a:t>, i nivoe </a:t>
            </a:r>
            <a:r>
              <a:rPr lang="sr-Latn-RS" b="1" i="1" dirty="0"/>
              <a:t>sporije</a:t>
            </a:r>
            <a:r>
              <a:rPr lang="sr-Latn-RS" dirty="0"/>
              <a:t> memorije koja je </a:t>
            </a:r>
            <a:r>
              <a:rPr lang="sr-Latn-RS" b="1" i="1" dirty="0"/>
              <a:t>znatno većeg kapaciteta</a:t>
            </a:r>
            <a:r>
              <a:rPr lang="sr-Latn-RS" dirty="0"/>
              <a:t>.</a:t>
            </a:r>
          </a:p>
          <a:p>
            <a:r>
              <a:rPr lang="sr-Latn-RS" dirty="0"/>
              <a:t>Procesor pristupa informacijama, naredbama i podacima, koje su samo u keš memoriji.</a:t>
            </a:r>
          </a:p>
          <a:p>
            <a:r>
              <a:rPr lang="sr-Latn-RS" dirty="0"/>
              <a:t>Ukoliko informacija nije u keš memoriji, potrebno ju je prebaciti iz sporije u brzu memoriju.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57400D0-C96D-4BE6-AC5B-55685A8989C0}"/>
              </a:ext>
            </a:extLst>
          </p:cNvPr>
          <p:cNvGrpSpPr/>
          <p:nvPr/>
        </p:nvGrpSpPr>
        <p:grpSpPr>
          <a:xfrm>
            <a:off x="2533650" y="2105025"/>
            <a:ext cx="7124700" cy="1323975"/>
            <a:chOff x="2324100" y="2105025"/>
            <a:chExt cx="7124700" cy="13239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69633D71-64E1-44F3-9CEC-80359878D718}"/>
                </a:ext>
              </a:extLst>
            </p:cNvPr>
            <p:cNvSpPr/>
            <p:nvPr/>
          </p:nvSpPr>
          <p:spPr>
            <a:xfrm>
              <a:off x="2324100" y="2105025"/>
              <a:ext cx="1323975" cy="13239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CPU</a:t>
              </a:r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6937BBE8-30E6-4BCB-AEEE-4E0C90C793A6}"/>
                </a:ext>
              </a:extLst>
            </p:cNvPr>
            <p:cNvSpPr/>
            <p:nvPr/>
          </p:nvSpPr>
          <p:spPr>
            <a:xfrm>
              <a:off x="4257675" y="2105025"/>
              <a:ext cx="1323975" cy="132397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CACHE MEMORY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3D55AA08-50AE-434A-90F7-337E6103C0DC}"/>
                </a:ext>
              </a:extLst>
            </p:cNvPr>
            <p:cNvSpPr/>
            <p:nvPr/>
          </p:nvSpPr>
          <p:spPr>
            <a:xfrm>
              <a:off x="6191250" y="2105025"/>
              <a:ext cx="1323975" cy="1323975"/>
            </a:xfrm>
            <a:prstGeom prst="roundRect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RAM MEMORY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16D2661E-5799-4915-8800-D018575E25F7}"/>
                </a:ext>
              </a:extLst>
            </p:cNvPr>
            <p:cNvSpPr/>
            <p:nvPr/>
          </p:nvSpPr>
          <p:spPr>
            <a:xfrm>
              <a:off x="8124825" y="2105025"/>
              <a:ext cx="1323975" cy="1323975"/>
            </a:xfrm>
            <a:prstGeom prst="roundRect">
              <a:avLst/>
            </a:prstGeom>
            <a:solidFill>
              <a:srgbClr val="A704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EXTERNAL MEMORY</a:t>
              </a:r>
              <a:endParaRPr lang="en-US" dirty="0"/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xmlns="" id="{4EDD26DF-86A9-4809-9371-559A2CC48477}"/>
                </a:ext>
              </a:extLst>
            </p:cNvPr>
            <p:cNvSpPr/>
            <p:nvPr/>
          </p:nvSpPr>
          <p:spPr>
            <a:xfrm>
              <a:off x="3648075" y="2663640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xmlns="" id="{3800CE1C-59F2-45A6-9EDF-529C14DCE9AF}"/>
                </a:ext>
              </a:extLst>
            </p:cNvPr>
            <p:cNvSpPr/>
            <p:nvPr/>
          </p:nvSpPr>
          <p:spPr>
            <a:xfrm>
              <a:off x="5581650" y="2663640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xmlns="" id="{15D9ED6F-D933-471C-966B-BCC58DFE03DB}"/>
                </a:ext>
              </a:extLst>
            </p:cNvPr>
            <p:cNvSpPr/>
            <p:nvPr/>
          </p:nvSpPr>
          <p:spPr>
            <a:xfrm>
              <a:off x="7515225" y="2663640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391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Upis u keš memoriju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10515599" cy="4818438"/>
          </a:xfrm>
        </p:spPr>
        <p:txBody>
          <a:bodyPr>
            <a:normAutofit/>
          </a:bodyPr>
          <a:lstStyle/>
          <a:p>
            <a:r>
              <a:rPr lang="en-US" sz="2000" b="1" i="1" dirty="0"/>
              <a:t>Kod </a:t>
            </a:r>
            <a:r>
              <a:rPr lang="en-US" sz="2000" b="1" i="1" dirty="0" err="1"/>
              <a:t>upisa</a:t>
            </a:r>
            <a:r>
              <a:rPr lang="en-US" sz="2000" b="1" i="1" dirty="0"/>
              <a:t> u </a:t>
            </a:r>
            <a:r>
              <a:rPr lang="sr-Latn-RS" sz="2000" b="1" i="1" dirty="0"/>
              <a:t>keš</a:t>
            </a:r>
            <a:r>
              <a:rPr lang="en-US" sz="2000" b="1" i="1" dirty="0"/>
              <a:t> </a:t>
            </a:r>
            <a:r>
              <a:rPr lang="en-US" sz="2000" b="1" i="1" dirty="0" err="1"/>
              <a:t>memoriju</a:t>
            </a:r>
            <a:r>
              <a:rPr lang="en-US" sz="2000" b="1" i="1" dirty="0"/>
              <a:t> (L1 </a:t>
            </a:r>
            <a:r>
              <a:rPr lang="en-US" sz="2000" b="1" i="1" dirty="0" err="1"/>
              <a:t>ili</a:t>
            </a:r>
            <a:r>
              <a:rPr lang="en-US" sz="2000" b="1" i="1" dirty="0"/>
              <a:t> L2</a:t>
            </a:r>
            <a:r>
              <a:rPr lang="sr-Latn-RS" sz="2000" b="1" i="1" dirty="0"/>
              <a:t>/L3</a:t>
            </a:r>
            <a:r>
              <a:rPr lang="en-US" sz="2000" b="1" i="1" dirty="0"/>
              <a:t>) </a:t>
            </a:r>
            <a:r>
              <a:rPr lang="en-US" sz="2000" b="1" i="1" dirty="0" err="1"/>
              <a:t>javlja</a:t>
            </a:r>
            <a:r>
              <a:rPr lang="en-US" sz="2000" b="1" i="1" dirty="0"/>
              <a:t> se problem </a:t>
            </a:r>
            <a:r>
              <a:rPr lang="en-US" sz="2000" b="1" i="1" dirty="0" err="1"/>
              <a:t>konzistentnosti</a:t>
            </a:r>
            <a:r>
              <a:rPr lang="en-US" sz="2000" b="1" i="1" dirty="0"/>
              <a:t> </a:t>
            </a:r>
            <a:r>
              <a:rPr lang="en-US" sz="2000" b="1" i="1" dirty="0" err="1"/>
              <a:t>podataka</a:t>
            </a:r>
            <a:r>
              <a:rPr lang="en-US" sz="2000" b="1" i="1" dirty="0"/>
              <a:t>.</a:t>
            </a:r>
            <a:r>
              <a:rPr lang="en-US" sz="2000" dirty="0"/>
              <a:t> </a:t>
            </a:r>
            <a:endParaRPr lang="sr-Latn-RS" sz="2000" dirty="0"/>
          </a:p>
          <a:p>
            <a:endParaRPr lang="sr-Latn-RS" sz="2000" dirty="0"/>
          </a:p>
          <a:p>
            <a:r>
              <a:rPr lang="sr-Latn-RS" sz="2000" dirty="0"/>
              <a:t>P</a:t>
            </a:r>
            <a:r>
              <a:rPr lang="en-US" sz="2000" dirty="0" err="1"/>
              <a:t>odatak</a:t>
            </a:r>
            <a:r>
              <a:rPr lang="en-US" sz="2000" dirty="0"/>
              <a:t> </a:t>
            </a:r>
            <a:r>
              <a:rPr lang="en-US" sz="2000" dirty="0" err="1"/>
              <a:t>upisan</a:t>
            </a:r>
            <a:r>
              <a:rPr lang="en-US" sz="2000" dirty="0"/>
              <a:t> u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određenom</a:t>
            </a:r>
            <a:r>
              <a:rPr lang="en-US" sz="2000" dirty="0"/>
              <a:t> </a:t>
            </a:r>
            <a:r>
              <a:rPr lang="en-US" sz="2000" dirty="0" err="1"/>
              <a:t>nivou</a:t>
            </a:r>
            <a:r>
              <a:rPr lang="en-US" sz="2000" dirty="0"/>
              <a:t> ne </a:t>
            </a:r>
            <a:r>
              <a:rPr lang="en-US" sz="2000" dirty="0" err="1"/>
              <a:t>odgovara</a:t>
            </a:r>
            <a:r>
              <a:rPr lang="en-US" sz="2000" dirty="0"/>
              <a:t> </a:t>
            </a:r>
            <a:r>
              <a:rPr lang="en-US" sz="2000" dirty="0" err="1"/>
              <a:t>njegovoj</a:t>
            </a:r>
            <a:r>
              <a:rPr lang="en-US" sz="2000" dirty="0"/>
              <a:t> </a:t>
            </a:r>
            <a:r>
              <a:rPr lang="en-US" sz="2000" dirty="0" err="1"/>
              <a:t>slici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drugom</a:t>
            </a:r>
            <a:r>
              <a:rPr lang="en-US" sz="2000" dirty="0"/>
              <a:t> </a:t>
            </a:r>
            <a:r>
              <a:rPr lang="en-US" sz="2000" dirty="0" err="1"/>
              <a:t>nivou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Npr</a:t>
            </a:r>
            <a:r>
              <a:rPr lang="en-US" sz="2000" dirty="0"/>
              <a:t>. </a:t>
            </a:r>
            <a:r>
              <a:rPr lang="en-US" sz="2000" dirty="0" err="1"/>
              <a:t>podatak</a:t>
            </a:r>
            <a:r>
              <a:rPr lang="en-US" sz="2000" dirty="0"/>
              <a:t> </a:t>
            </a:r>
            <a:r>
              <a:rPr lang="en-US" sz="2000" dirty="0" err="1"/>
              <a:t>upisan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nije</a:t>
            </a:r>
            <a:r>
              <a:rPr lang="en-US" sz="2000" dirty="0"/>
              <a:t> </a:t>
            </a:r>
            <a:r>
              <a:rPr lang="en-US" sz="2000" dirty="0" err="1"/>
              <a:t>isti</a:t>
            </a:r>
            <a:r>
              <a:rPr lang="en-US" sz="2000" dirty="0"/>
              <a:t> </a:t>
            </a:r>
            <a:r>
              <a:rPr lang="en-US" sz="2000" dirty="0" err="1"/>
              <a:t>onom</a:t>
            </a:r>
            <a:r>
              <a:rPr lang="en-US" sz="2000" dirty="0"/>
              <a:t> u L2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sr-Latn-RS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ni</a:t>
            </a:r>
            <a:r>
              <a:rPr lang="en-US" sz="2000" dirty="0"/>
              <a:t> </a:t>
            </a:r>
            <a:r>
              <a:rPr lang="en-US" sz="2000" dirty="0" err="1"/>
              <a:t>onome</a:t>
            </a:r>
            <a:r>
              <a:rPr lang="en-US" sz="2000" dirty="0"/>
              <a:t> u </a:t>
            </a:r>
            <a:r>
              <a:rPr lang="sr-Latn-RS" sz="2000" dirty="0"/>
              <a:t>operativnoj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. </a:t>
            </a:r>
            <a:endParaRPr lang="sr-Latn-RS" sz="2000" dirty="0"/>
          </a:p>
          <a:p>
            <a:endParaRPr lang="sr-Latn-RS" sz="2000" dirty="0"/>
          </a:p>
          <a:p>
            <a:r>
              <a:rPr lang="en-US" sz="2000" dirty="0" err="1"/>
              <a:t>Kako</a:t>
            </a:r>
            <a:r>
              <a:rPr lang="en-US" sz="2000" dirty="0"/>
              <a:t> bi se </a:t>
            </a:r>
            <a:r>
              <a:rPr lang="en-US" sz="2000" dirty="0" err="1"/>
              <a:t>rešila</a:t>
            </a:r>
            <a:r>
              <a:rPr lang="en-US" sz="2000" dirty="0"/>
              <a:t> </a:t>
            </a:r>
            <a:r>
              <a:rPr lang="en-US" sz="2000" dirty="0" err="1"/>
              <a:t>konzistentnost</a:t>
            </a:r>
            <a:r>
              <a:rPr lang="en-US" sz="2000" dirty="0"/>
              <a:t> </a:t>
            </a:r>
            <a:r>
              <a:rPr lang="en-US" sz="2000" dirty="0" err="1"/>
              <a:t>podataka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svim</a:t>
            </a:r>
            <a:r>
              <a:rPr lang="en-US" sz="2000" dirty="0"/>
              <a:t> </a:t>
            </a:r>
            <a:r>
              <a:rPr lang="en-US" sz="2000" dirty="0" err="1"/>
              <a:t>nivoima</a:t>
            </a:r>
            <a:r>
              <a:rPr lang="en-US" sz="2000" dirty="0"/>
              <a:t> </a:t>
            </a:r>
            <a:r>
              <a:rPr lang="en-US" sz="2000" dirty="0" err="1"/>
              <a:t>koriste</a:t>
            </a:r>
            <a:r>
              <a:rPr lang="en-US" sz="2000" dirty="0"/>
              <a:t> se </a:t>
            </a:r>
            <a:r>
              <a:rPr lang="en-US" sz="2000" dirty="0" err="1"/>
              <a:t>sledeće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pisanje</a:t>
            </a:r>
            <a:r>
              <a:rPr lang="en-US" sz="2000" dirty="0"/>
              <a:t> </a:t>
            </a:r>
            <a:r>
              <a:rPr lang="en-US" sz="2000" dirty="0" err="1"/>
              <a:t>kroz</a:t>
            </a:r>
            <a:r>
              <a:rPr lang="en-US" sz="2000" dirty="0"/>
              <a:t> (</a:t>
            </a:r>
            <a:r>
              <a:rPr lang="sr-Latn-RS" sz="2000" dirty="0"/>
              <a:t>en. </a:t>
            </a:r>
            <a:r>
              <a:rPr lang="en-US" sz="2000" i="1" dirty="0"/>
              <a:t>write through</a:t>
            </a:r>
            <a:r>
              <a:rPr lang="en-US" sz="2000" dirty="0"/>
              <a:t>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upis</a:t>
            </a:r>
            <a:r>
              <a:rPr lang="en-US" sz="2000" dirty="0"/>
              <a:t> </a:t>
            </a:r>
            <a:r>
              <a:rPr lang="en-US" sz="2000" dirty="0" err="1"/>
              <a:t>natrag</a:t>
            </a:r>
            <a:r>
              <a:rPr lang="en-US" sz="2000" dirty="0"/>
              <a:t> (</a:t>
            </a:r>
            <a:r>
              <a:rPr lang="sr-Latn-RS" sz="2000" dirty="0"/>
              <a:t>en. </a:t>
            </a:r>
            <a:r>
              <a:rPr lang="en-US" sz="2000" i="1" dirty="0"/>
              <a:t>write back</a:t>
            </a:r>
            <a:r>
              <a:rPr lang="en-US" sz="20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920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Upis u keš memoriju – write through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10515599" cy="4818438"/>
          </a:xfrm>
        </p:spPr>
        <p:txBody>
          <a:bodyPr>
            <a:normAutofit/>
          </a:bodyPr>
          <a:lstStyle/>
          <a:p>
            <a:r>
              <a:rPr lang="en-US" sz="2000" b="1" i="1" dirty="0"/>
              <a:t>Kod </a:t>
            </a:r>
            <a:r>
              <a:rPr lang="en-US" sz="2000" b="1" i="1" dirty="0" err="1"/>
              <a:t>upisa</a:t>
            </a:r>
            <a:r>
              <a:rPr lang="en-US" sz="2000" b="1" i="1" dirty="0"/>
              <a:t> u </a:t>
            </a:r>
            <a:r>
              <a:rPr lang="sr-Latn-RS" sz="2000" b="1" i="1" dirty="0"/>
              <a:t>keš</a:t>
            </a:r>
            <a:r>
              <a:rPr lang="en-US" sz="2000" b="1" i="1" dirty="0"/>
              <a:t> </a:t>
            </a:r>
            <a:r>
              <a:rPr lang="en-US" sz="2000" b="1" i="1" dirty="0" err="1"/>
              <a:t>memoriju</a:t>
            </a:r>
            <a:r>
              <a:rPr lang="en-US" sz="2000" b="1" i="1" dirty="0"/>
              <a:t> (L1 </a:t>
            </a:r>
            <a:r>
              <a:rPr lang="en-US" sz="2000" b="1" i="1" dirty="0" err="1"/>
              <a:t>ili</a:t>
            </a:r>
            <a:r>
              <a:rPr lang="en-US" sz="2000" b="1" i="1" dirty="0"/>
              <a:t> L2</a:t>
            </a:r>
            <a:r>
              <a:rPr lang="sr-Latn-RS" sz="2000" b="1" i="1" dirty="0"/>
              <a:t>/L3</a:t>
            </a:r>
            <a:r>
              <a:rPr lang="en-US" sz="2000" b="1" i="1" dirty="0"/>
              <a:t>) </a:t>
            </a:r>
            <a:r>
              <a:rPr lang="en-US" sz="2000" b="1" i="1" dirty="0" err="1"/>
              <a:t>javlja</a:t>
            </a:r>
            <a:r>
              <a:rPr lang="en-US" sz="2000" b="1" i="1" dirty="0"/>
              <a:t> se problem </a:t>
            </a:r>
            <a:r>
              <a:rPr lang="en-US" sz="2000" b="1" i="1" dirty="0" err="1"/>
              <a:t>konzistentnosti</a:t>
            </a:r>
            <a:r>
              <a:rPr lang="en-US" sz="2000" b="1" i="1" dirty="0"/>
              <a:t> </a:t>
            </a:r>
            <a:r>
              <a:rPr lang="en-US" sz="2000" b="1" i="1" dirty="0" err="1"/>
              <a:t>podataka</a:t>
            </a:r>
            <a:r>
              <a:rPr lang="en-US" sz="2000" b="1" i="1" dirty="0"/>
              <a:t>.</a:t>
            </a:r>
            <a:r>
              <a:rPr lang="en-US" sz="2000" dirty="0"/>
              <a:t> </a:t>
            </a:r>
            <a:endParaRPr lang="sr-Latn-RS" sz="2000" dirty="0"/>
          </a:p>
          <a:p>
            <a:endParaRPr lang="sr-Latn-RS" sz="2000" dirty="0"/>
          </a:p>
          <a:p>
            <a:r>
              <a:rPr lang="en-US" sz="2000" dirty="0"/>
              <a:t>Kada </a:t>
            </a:r>
            <a:r>
              <a:rPr lang="en-US" sz="2000" dirty="0" err="1"/>
              <a:t>procesor</a:t>
            </a:r>
            <a:r>
              <a:rPr lang="en-US" sz="2000" dirty="0"/>
              <a:t> </a:t>
            </a:r>
            <a:r>
              <a:rPr lang="en-US" sz="2000" dirty="0" err="1"/>
              <a:t>upisuje</a:t>
            </a:r>
            <a:r>
              <a:rPr lang="en-US" sz="2000" dirty="0"/>
              <a:t> </a:t>
            </a:r>
            <a:r>
              <a:rPr lang="en-US" sz="2000" dirty="0" err="1"/>
              <a:t>rezultat</a:t>
            </a:r>
            <a:r>
              <a:rPr lang="en-US" sz="2000" dirty="0"/>
              <a:t> </a:t>
            </a:r>
            <a:r>
              <a:rPr lang="en-US" sz="2000" dirty="0" err="1"/>
              <a:t>operacije</a:t>
            </a:r>
            <a:r>
              <a:rPr lang="en-US" sz="2000" dirty="0"/>
              <a:t> </a:t>
            </a:r>
            <a:r>
              <a:rPr lang="en-US" sz="2000" dirty="0" err="1"/>
              <a:t>natrag</a:t>
            </a:r>
            <a:r>
              <a:rPr lang="en-US" sz="2000" dirty="0"/>
              <a:t> u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izvodi</a:t>
            </a:r>
            <a:r>
              <a:rPr lang="en-US" sz="2000" dirty="0"/>
              <a:t> to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sledeći</a:t>
            </a:r>
            <a:r>
              <a:rPr lang="en-US" sz="2000" dirty="0"/>
              <a:t> </a:t>
            </a:r>
            <a:r>
              <a:rPr lang="en-US" sz="2000" dirty="0" err="1"/>
              <a:t>način</a:t>
            </a:r>
            <a:r>
              <a:rPr lang="en-US" sz="2000" dirty="0"/>
              <a:t>.</a:t>
            </a:r>
          </a:p>
          <a:p>
            <a:endParaRPr lang="sr-Latn-RS" sz="2000" dirty="0"/>
          </a:p>
          <a:p>
            <a:r>
              <a:rPr lang="en-US" sz="2000" dirty="0" err="1"/>
              <a:t>Ako</a:t>
            </a:r>
            <a:r>
              <a:rPr lang="en-US" sz="2000" dirty="0"/>
              <a:t> je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prisutan</a:t>
            </a:r>
            <a:r>
              <a:rPr lang="en-US" sz="2000" dirty="0"/>
              <a:t> u L1 </a:t>
            </a:r>
            <a:r>
              <a:rPr lang="sr-Latn-RS" sz="2000" dirty="0"/>
              <a:t>keš </a:t>
            </a:r>
            <a:r>
              <a:rPr lang="en-US" sz="2000" dirty="0" err="1"/>
              <a:t>memoriji</a:t>
            </a:r>
            <a:r>
              <a:rPr lang="en-US" sz="2000" dirty="0"/>
              <a:t>, </a:t>
            </a:r>
            <a:r>
              <a:rPr lang="en-US" sz="2000" dirty="0" err="1"/>
              <a:t>podatak</a:t>
            </a:r>
            <a:r>
              <a:rPr lang="en-US" sz="2000" dirty="0"/>
              <a:t> se </a:t>
            </a:r>
            <a:r>
              <a:rPr lang="en-US" sz="2000" dirty="0" err="1"/>
              <a:t>tamo</a:t>
            </a:r>
            <a:r>
              <a:rPr lang="en-US" sz="2000" dirty="0"/>
              <a:t> </a:t>
            </a:r>
            <a:r>
              <a:rPr lang="en-US" sz="2000" dirty="0" err="1"/>
              <a:t>ažurira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ujedno</a:t>
            </a:r>
            <a:r>
              <a:rPr lang="en-US" sz="2000" dirty="0"/>
              <a:t> se </a:t>
            </a:r>
            <a:r>
              <a:rPr lang="en-US" sz="2000" dirty="0" err="1"/>
              <a:t>ažurira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 L2 </a:t>
            </a:r>
            <a:r>
              <a:rPr lang="en-US" sz="2000" dirty="0" err="1"/>
              <a:t>memoriji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 </a:t>
            </a:r>
            <a:r>
              <a:rPr lang="sr-Latn-RS" sz="2000" dirty="0"/>
              <a:t>operativnoj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. </a:t>
            </a:r>
            <a:r>
              <a:rPr lang="en-US" sz="2000" dirty="0" err="1"/>
              <a:t>Ovakav</a:t>
            </a:r>
            <a:r>
              <a:rPr lang="en-US" sz="2000" dirty="0"/>
              <a:t> </a:t>
            </a:r>
            <a:r>
              <a:rPr lang="en-US" sz="2000" dirty="0" err="1"/>
              <a:t>pristup</a:t>
            </a:r>
            <a:r>
              <a:rPr lang="en-US" sz="2000" dirty="0"/>
              <a:t> </a:t>
            </a:r>
            <a:r>
              <a:rPr lang="en-US" sz="2000" dirty="0" err="1"/>
              <a:t>osigurava</a:t>
            </a:r>
            <a:r>
              <a:rPr lang="en-US" sz="2000" dirty="0"/>
              <a:t> da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podaci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svim</a:t>
            </a:r>
            <a:r>
              <a:rPr lang="en-US" sz="2000" dirty="0"/>
              <a:t> </a:t>
            </a:r>
            <a:r>
              <a:rPr lang="en-US" sz="2000" dirty="0" err="1"/>
              <a:t>memorijskim</a:t>
            </a:r>
            <a:r>
              <a:rPr lang="en-US" sz="2000" dirty="0"/>
              <a:t> </a:t>
            </a:r>
            <a:r>
              <a:rPr lang="en-US" sz="2000" dirty="0" err="1"/>
              <a:t>nivoima</a:t>
            </a:r>
            <a:r>
              <a:rPr lang="en-US" sz="2000" dirty="0"/>
              <a:t> u </a:t>
            </a:r>
            <a:r>
              <a:rPr lang="en-US" sz="2000" dirty="0" err="1"/>
              <a:t>suglasnosti</a:t>
            </a:r>
            <a:r>
              <a:rPr lang="en-US" sz="2000" dirty="0"/>
              <a:t>.</a:t>
            </a:r>
          </a:p>
          <a:p>
            <a:endParaRPr lang="sr-Latn-RS" sz="2000" dirty="0"/>
          </a:p>
          <a:p>
            <a:r>
              <a:rPr lang="en-US" sz="2000" dirty="0" err="1"/>
              <a:t>Ukoliko</a:t>
            </a:r>
            <a:r>
              <a:rPr lang="en-US" sz="2000" dirty="0"/>
              <a:t> </a:t>
            </a:r>
            <a:r>
              <a:rPr lang="en-US" sz="2000" dirty="0" err="1"/>
              <a:t>podatak</a:t>
            </a:r>
            <a:r>
              <a:rPr lang="en-US" sz="2000" dirty="0"/>
              <a:t> </a:t>
            </a:r>
            <a:r>
              <a:rPr lang="en-US" sz="2000" dirty="0" err="1"/>
              <a:t>nije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sr-Latn-RS" sz="2000" dirty="0"/>
              <a:t>,</a:t>
            </a:r>
            <a:r>
              <a:rPr lang="en-US" sz="2000" dirty="0"/>
              <a:t> ne </a:t>
            </a:r>
            <a:r>
              <a:rPr lang="en-US" sz="2000" dirty="0" err="1"/>
              <a:t>prebacuje</a:t>
            </a:r>
            <a:r>
              <a:rPr lang="en-US" sz="2000" dirty="0"/>
              <a:t> se </a:t>
            </a:r>
            <a:r>
              <a:rPr lang="en-US" sz="2000" dirty="0" err="1"/>
              <a:t>memorijski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sr-Latn-RS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nego</a:t>
            </a:r>
            <a:r>
              <a:rPr lang="en-US" sz="2000" dirty="0"/>
              <a:t> se </a:t>
            </a:r>
            <a:r>
              <a:rPr lang="en-US" sz="2000" dirty="0" err="1"/>
              <a:t>upisuje</a:t>
            </a:r>
            <a:r>
              <a:rPr lang="en-US" sz="2000" dirty="0"/>
              <a:t> </a:t>
            </a:r>
            <a:r>
              <a:rPr lang="en-US" sz="2000" dirty="0" err="1"/>
              <a:t>samo</a:t>
            </a:r>
            <a:r>
              <a:rPr lang="en-US" sz="2000" dirty="0"/>
              <a:t> u L2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(</a:t>
            </a:r>
            <a:r>
              <a:rPr lang="en-US" sz="2000" dirty="0" err="1"/>
              <a:t>ako</a:t>
            </a:r>
            <a:r>
              <a:rPr lang="en-US" sz="2000" dirty="0"/>
              <a:t> je u </a:t>
            </a:r>
            <a:r>
              <a:rPr lang="en-US" sz="2000" dirty="0" err="1"/>
              <a:t>njoj</a:t>
            </a:r>
            <a:r>
              <a:rPr lang="en-US" sz="2000" dirty="0"/>
              <a:t> </a:t>
            </a:r>
            <a:r>
              <a:rPr lang="en-US" sz="2000" dirty="0" err="1"/>
              <a:t>podatak</a:t>
            </a:r>
            <a:r>
              <a:rPr lang="en-US" sz="2000" dirty="0"/>
              <a:t> </a:t>
            </a:r>
            <a:r>
              <a:rPr lang="en-US" sz="2000" dirty="0" err="1"/>
              <a:t>prisutan</a:t>
            </a:r>
            <a:r>
              <a:rPr lang="en-US" sz="2000" dirty="0"/>
              <a:t>) </a:t>
            </a:r>
            <a:r>
              <a:rPr lang="en-US" sz="2000" dirty="0" err="1"/>
              <a:t>i</a:t>
            </a:r>
            <a:r>
              <a:rPr lang="en-US" sz="2000" dirty="0"/>
              <a:t> u </a:t>
            </a:r>
            <a:r>
              <a:rPr lang="sr-Latn-RS" sz="2000" dirty="0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78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Upis u keš memoriju – write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10515599" cy="4818438"/>
          </a:xfrm>
        </p:spPr>
        <p:txBody>
          <a:bodyPr>
            <a:normAutofit/>
          </a:bodyPr>
          <a:lstStyle/>
          <a:p>
            <a:r>
              <a:rPr lang="en-US" sz="2000" b="1" i="1" dirty="0"/>
              <a:t>Kod </a:t>
            </a:r>
            <a:r>
              <a:rPr lang="en-US" sz="2000" b="1" i="1" dirty="0" err="1"/>
              <a:t>upisa</a:t>
            </a:r>
            <a:r>
              <a:rPr lang="en-US" sz="2000" b="1" i="1" dirty="0"/>
              <a:t> u </a:t>
            </a:r>
            <a:r>
              <a:rPr lang="sr-Latn-RS" sz="2000" b="1" i="1" dirty="0"/>
              <a:t>keš</a:t>
            </a:r>
            <a:r>
              <a:rPr lang="en-US" sz="2000" b="1" i="1" dirty="0"/>
              <a:t> </a:t>
            </a:r>
            <a:r>
              <a:rPr lang="en-US" sz="2000" b="1" i="1" dirty="0" err="1"/>
              <a:t>memoriju</a:t>
            </a:r>
            <a:r>
              <a:rPr lang="en-US" sz="2000" b="1" i="1" dirty="0"/>
              <a:t> (L1 </a:t>
            </a:r>
            <a:r>
              <a:rPr lang="en-US" sz="2000" b="1" i="1" dirty="0" err="1"/>
              <a:t>ili</a:t>
            </a:r>
            <a:r>
              <a:rPr lang="en-US" sz="2000" b="1" i="1" dirty="0"/>
              <a:t> L2</a:t>
            </a:r>
            <a:r>
              <a:rPr lang="sr-Latn-RS" sz="2000" b="1" i="1" dirty="0"/>
              <a:t>/L3</a:t>
            </a:r>
            <a:r>
              <a:rPr lang="en-US" sz="2000" b="1" i="1" dirty="0"/>
              <a:t>) </a:t>
            </a:r>
            <a:r>
              <a:rPr lang="en-US" sz="2000" b="1" i="1" dirty="0" err="1"/>
              <a:t>javlja</a:t>
            </a:r>
            <a:r>
              <a:rPr lang="en-US" sz="2000" b="1" i="1" dirty="0"/>
              <a:t> se problem </a:t>
            </a:r>
            <a:r>
              <a:rPr lang="en-US" sz="2000" b="1" i="1" dirty="0" err="1"/>
              <a:t>konzistentnosti</a:t>
            </a:r>
            <a:r>
              <a:rPr lang="en-US" sz="2000" b="1" i="1" dirty="0"/>
              <a:t> </a:t>
            </a:r>
            <a:r>
              <a:rPr lang="en-US" sz="2000" b="1" i="1" dirty="0" err="1"/>
              <a:t>podataka</a:t>
            </a:r>
            <a:r>
              <a:rPr lang="en-US" sz="2000" b="1" i="1" dirty="0"/>
              <a:t>.</a:t>
            </a:r>
            <a:r>
              <a:rPr lang="en-US" sz="2000" dirty="0"/>
              <a:t> </a:t>
            </a:r>
            <a:endParaRPr lang="sr-Latn-RS" sz="2000" dirty="0"/>
          </a:p>
          <a:p>
            <a:endParaRPr lang="sr-Latn-RS" sz="2000" dirty="0"/>
          </a:p>
          <a:p>
            <a:r>
              <a:rPr lang="en-US" sz="2000" dirty="0"/>
              <a:t>Kod </a:t>
            </a:r>
            <a:r>
              <a:rPr lang="sr-Latn-RS" sz="2000" dirty="0"/>
              <a:t>write back </a:t>
            </a:r>
            <a:r>
              <a:rPr lang="en-US" sz="2000" dirty="0" err="1"/>
              <a:t>pristupa</a:t>
            </a:r>
            <a:r>
              <a:rPr lang="sr-Latn-RS" sz="2000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prilikom</a:t>
            </a:r>
            <a:r>
              <a:rPr lang="en-US" sz="2000" dirty="0"/>
              <a:t> </a:t>
            </a:r>
            <a:r>
              <a:rPr lang="en-US" sz="2000" dirty="0" err="1"/>
              <a:t>upisa</a:t>
            </a:r>
            <a:r>
              <a:rPr lang="en-US" sz="2000" dirty="0"/>
              <a:t> </a:t>
            </a:r>
            <a:r>
              <a:rPr lang="en-US" sz="2000" dirty="0" err="1"/>
              <a:t>podatka</a:t>
            </a:r>
            <a:r>
              <a:rPr lang="en-US" sz="2000" dirty="0"/>
              <a:t> u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proverava</a:t>
            </a:r>
            <a:r>
              <a:rPr lang="en-US" sz="2000" dirty="0"/>
              <a:t> se </a:t>
            </a:r>
            <a:r>
              <a:rPr lang="en-US" sz="2000" dirty="0" err="1"/>
              <a:t>prvenstveno</a:t>
            </a:r>
            <a:r>
              <a:rPr lang="en-US" sz="2000" dirty="0"/>
              <a:t> da li je </a:t>
            </a:r>
            <a:r>
              <a:rPr lang="en-US" sz="2000" dirty="0" err="1"/>
              <a:t>podatak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 pa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jeste</a:t>
            </a:r>
            <a:r>
              <a:rPr lang="en-US" sz="2000" dirty="0"/>
              <a:t> on se </a:t>
            </a:r>
            <a:r>
              <a:rPr lang="en-US" sz="2000" dirty="0" err="1"/>
              <a:t>ažurira</a:t>
            </a:r>
            <a:r>
              <a:rPr lang="en-US" sz="2000" dirty="0"/>
              <a:t>. </a:t>
            </a:r>
            <a:endParaRPr lang="sr-Latn-RS" sz="2000" dirty="0"/>
          </a:p>
          <a:p>
            <a:r>
              <a:rPr lang="en-US" sz="2000" dirty="0" err="1"/>
              <a:t>Njegova</a:t>
            </a:r>
            <a:r>
              <a:rPr lang="en-US" sz="2000" dirty="0"/>
              <a:t> </a:t>
            </a:r>
            <a:r>
              <a:rPr lang="en-US" sz="2000" dirty="0" err="1"/>
              <a:t>kopija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ostalim</a:t>
            </a:r>
            <a:r>
              <a:rPr lang="en-US" sz="2000" dirty="0"/>
              <a:t> </a:t>
            </a:r>
            <a:r>
              <a:rPr lang="en-US" sz="2000" dirty="0" err="1"/>
              <a:t>memorijskim</a:t>
            </a:r>
            <a:r>
              <a:rPr lang="en-US" sz="2000" dirty="0"/>
              <a:t> </a:t>
            </a:r>
            <a:r>
              <a:rPr lang="en-US" sz="2000" dirty="0" err="1"/>
              <a:t>nivoima</a:t>
            </a:r>
            <a:r>
              <a:rPr lang="en-US" sz="2000" dirty="0"/>
              <a:t> </a:t>
            </a:r>
            <a:r>
              <a:rPr lang="en-US" sz="2000" dirty="0" err="1"/>
              <a:t>ostaje</a:t>
            </a:r>
            <a:r>
              <a:rPr lang="en-US" sz="2000" dirty="0"/>
              <a:t> </a:t>
            </a:r>
            <a:r>
              <a:rPr lang="en-US" sz="2000" b="1" dirty="0" err="1"/>
              <a:t>neažurirana</a:t>
            </a:r>
            <a:r>
              <a:rPr lang="en-US" sz="2000" dirty="0"/>
              <a:t>. </a:t>
            </a:r>
            <a:r>
              <a:rPr lang="en-US" sz="2000" dirty="0" err="1"/>
              <a:t>Tako</a:t>
            </a:r>
            <a:r>
              <a:rPr lang="en-US" sz="2000" dirty="0"/>
              <a:t> </a:t>
            </a:r>
            <a:r>
              <a:rPr lang="en-US" sz="2000" dirty="0" err="1"/>
              <a:t>samo</a:t>
            </a:r>
            <a:r>
              <a:rPr lang="en-US" sz="2000" dirty="0"/>
              <a:t> </a:t>
            </a:r>
            <a:r>
              <a:rPr lang="sr-Latn-RS" sz="2000" dirty="0"/>
              <a:t>L1 keš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ima</a:t>
            </a:r>
            <a:r>
              <a:rPr lang="en-US" sz="2000" dirty="0"/>
              <a:t> </a:t>
            </a:r>
            <a:r>
              <a:rPr lang="en-US" sz="2000" dirty="0" err="1"/>
              <a:t>najnoviju</a:t>
            </a:r>
            <a:r>
              <a:rPr lang="en-US" sz="2000" dirty="0"/>
              <a:t> </a:t>
            </a:r>
            <a:r>
              <a:rPr lang="en-US" sz="2000" dirty="0" err="1"/>
              <a:t>kopiju</a:t>
            </a:r>
            <a:r>
              <a:rPr lang="en-US" sz="2000" dirty="0"/>
              <a:t> </a:t>
            </a:r>
            <a:r>
              <a:rPr lang="en-US" sz="2000" dirty="0" err="1"/>
              <a:t>podatka</a:t>
            </a:r>
            <a:r>
              <a:rPr lang="en-US" sz="2000" dirty="0"/>
              <a:t> </a:t>
            </a:r>
            <a:r>
              <a:rPr lang="en-US" sz="2000" dirty="0" err="1"/>
              <a:t>dok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kopije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ostalim</a:t>
            </a:r>
            <a:r>
              <a:rPr lang="en-US" sz="2000" dirty="0"/>
              <a:t> </a:t>
            </a:r>
            <a:r>
              <a:rPr lang="en-US" sz="2000" dirty="0" err="1"/>
              <a:t>nivoima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zastarele</a:t>
            </a:r>
            <a:r>
              <a:rPr lang="en-US" sz="2000" dirty="0"/>
              <a:t>.</a:t>
            </a:r>
            <a:endParaRPr lang="sr-Latn-RS" sz="2000" dirty="0"/>
          </a:p>
          <a:p>
            <a:endParaRPr lang="sr-Latn-RS" sz="2000" dirty="0"/>
          </a:p>
          <a:p>
            <a:r>
              <a:rPr lang="en-US" sz="2000" dirty="0" err="1"/>
              <a:t>Ukoliko</a:t>
            </a:r>
            <a:r>
              <a:rPr lang="en-US" sz="2000" dirty="0"/>
              <a:t> </a:t>
            </a:r>
            <a:r>
              <a:rPr lang="en-US" sz="2000" dirty="0" err="1"/>
              <a:t>lokacija</a:t>
            </a:r>
            <a:r>
              <a:rPr lang="en-US" sz="2000" dirty="0"/>
              <a:t> u </a:t>
            </a:r>
            <a:r>
              <a:rPr lang="en-US" sz="2000" dirty="0" err="1"/>
              <a:t>koju</a:t>
            </a:r>
            <a:r>
              <a:rPr lang="en-US" sz="2000" dirty="0"/>
              <a:t> se </a:t>
            </a:r>
            <a:r>
              <a:rPr lang="en-US" sz="2000" dirty="0" err="1"/>
              <a:t>upisuje</a:t>
            </a:r>
            <a:r>
              <a:rPr lang="en-US" sz="2000" dirty="0"/>
              <a:t> </a:t>
            </a:r>
            <a:r>
              <a:rPr lang="en-US" sz="2000" dirty="0" err="1"/>
              <a:t>nije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 </a:t>
            </a:r>
            <a:r>
              <a:rPr lang="en-US" sz="2000" dirty="0" err="1"/>
              <a:t>moguća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sledeća</a:t>
            </a:r>
            <a:r>
              <a:rPr lang="en-US" sz="2000" dirty="0"/>
              <a:t> </a:t>
            </a:r>
            <a:r>
              <a:rPr lang="en-US" sz="2000" dirty="0" err="1"/>
              <a:t>rešenja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Podatak</a:t>
            </a:r>
            <a:r>
              <a:rPr lang="en-US" sz="2000" dirty="0"/>
              <a:t> se </a:t>
            </a:r>
            <a:r>
              <a:rPr lang="en-US" sz="2000" dirty="0" err="1"/>
              <a:t>upisuje</a:t>
            </a:r>
            <a:r>
              <a:rPr lang="en-US" sz="2000" dirty="0"/>
              <a:t> </a:t>
            </a:r>
            <a:r>
              <a:rPr lang="en-US" sz="2000" dirty="0" err="1"/>
              <a:t>samo</a:t>
            </a:r>
            <a:r>
              <a:rPr lang="en-US" sz="2000" dirty="0"/>
              <a:t> u </a:t>
            </a:r>
            <a:r>
              <a:rPr lang="en-US" sz="2000" dirty="0" err="1"/>
              <a:t>sledeć</a:t>
            </a:r>
            <a:r>
              <a:rPr lang="sr-Latn-RS" sz="2000" dirty="0"/>
              <a:t>i</a:t>
            </a:r>
            <a:r>
              <a:rPr lang="en-US" sz="2000" dirty="0"/>
              <a:t> </a:t>
            </a:r>
            <a:r>
              <a:rPr lang="en-US" sz="2000" dirty="0" err="1"/>
              <a:t>memorijsku</a:t>
            </a:r>
            <a:r>
              <a:rPr lang="en-US" sz="2000" dirty="0"/>
              <a:t> </a:t>
            </a:r>
            <a:r>
              <a:rPr lang="sr-Latn-RS" sz="2000" dirty="0"/>
              <a:t>nivo</a:t>
            </a:r>
            <a:r>
              <a:rPr lang="en-US" sz="2000" dirty="0"/>
              <a:t> u </a:t>
            </a:r>
            <a:r>
              <a:rPr lang="en-US" sz="2000" dirty="0" err="1"/>
              <a:t>kojoj</a:t>
            </a:r>
            <a:r>
              <a:rPr lang="en-US" sz="2000" dirty="0"/>
              <a:t> je ta </a:t>
            </a:r>
            <a:r>
              <a:rPr lang="en-US" sz="2000" dirty="0" err="1"/>
              <a:t>lokacija</a:t>
            </a:r>
            <a:r>
              <a:rPr lang="en-US" sz="2000" dirty="0"/>
              <a:t> </a:t>
            </a:r>
            <a:r>
              <a:rPr lang="en-US" sz="2000" dirty="0" err="1"/>
              <a:t>prisutna</a:t>
            </a:r>
            <a:r>
              <a:rPr lang="en-US" sz="2000" dirty="0"/>
              <a:t> (L2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sr-Latn-RS" sz="2000" dirty="0"/>
              <a:t>operativna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).</a:t>
            </a:r>
            <a:endParaRPr lang="sr-Latn-R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Učitava</a:t>
            </a:r>
            <a:r>
              <a:rPr lang="en-US" sz="2000" dirty="0"/>
              <a:t> se </a:t>
            </a:r>
            <a:r>
              <a:rPr lang="en-US" sz="2000" dirty="0" err="1"/>
              <a:t>linija</a:t>
            </a:r>
            <a:r>
              <a:rPr lang="en-US" sz="2000" dirty="0"/>
              <a:t> u L1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sr-Latn-RS" sz="2000" dirty="0"/>
              <a:t>i</a:t>
            </a:r>
            <a:r>
              <a:rPr lang="en-US" sz="2000" dirty="0"/>
              <a:t> </a:t>
            </a:r>
            <a:r>
              <a:rPr lang="en-US" sz="2000" dirty="0" err="1"/>
              <a:t>nakon</a:t>
            </a:r>
            <a:r>
              <a:rPr lang="en-US" sz="2000" dirty="0"/>
              <a:t> </a:t>
            </a:r>
            <a:r>
              <a:rPr lang="en-US" sz="2000" dirty="0" err="1"/>
              <a:t>njenog</a:t>
            </a:r>
            <a:r>
              <a:rPr lang="en-US" sz="2000" dirty="0"/>
              <a:t> </a:t>
            </a:r>
            <a:r>
              <a:rPr lang="en-US" sz="2000" dirty="0" err="1"/>
              <a:t>prebacivanja</a:t>
            </a:r>
            <a:r>
              <a:rPr lang="en-US" sz="2000" dirty="0"/>
              <a:t> </a:t>
            </a:r>
            <a:r>
              <a:rPr lang="en-US" sz="2000" dirty="0" err="1"/>
              <a:t>izvodi</a:t>
            </a:r>
            <a:r>
              <a:rPr lang="en-US" sz="2000" dirty="0"/>
              <a:t> se </a:t>
            </a:r>
            <a:r>
              <a:rPr lang="sr-Latn-RS" sz="2000" dirty="0"/>
              <a:t>promena</a:t>
            </a:r>
            <a:r>
              <a:rPr lang="en-US" sz="2000" dirty="0"/>
              <a:t> </a:t>
            </a:r>
            <a:r>
              <a:rPr lang="en-US" sz="2000" dirty="0" err="1"/>
              <a:t>sadržaja</a:t>
            </a:r>
            <a:r>
              <a:rPr lang="en-US" sz="2000" dirty="0"/>
              <a:t> </a:t>
            </a:r>
            <a:r>
              <a:rPr lang="en-US" sz="2000" dirty="0" err="1"/>
              <a:t>adresirane</a:t>
            </a:r>
            <a:r>
              <a:rPr lang="en-US" sz="2000" dirty="0"/>
              <a:t> </a:t>
            </a:r>
            <a:r>
              <a:rPr lang="en-US" sz="2000" dirty="0" err="1"/>
              <a:t>memorijske</a:t>
            </a:r>
            <a:r>
              <a:rPr lang="en-US" sz="2000" dirty="0"/>
              <a:t> </a:t>
            </a:r>
            <a:r>
              <a:rPr lang="en-US" sz="2000" dirty="0" err="1"/>
              <a:t>lokacije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linija</a:t>
            </a:r>
            <a:r>
              <a:rPr lang="en-US" sz="2000" dirty="0"/>
              <a:t> se </a:t>
            </a:r>
            <a:r>
              <a:rPr lang="en-US" sz="2000" dirty="0" err="1"/>
              <a:t>označava</a:t>
            </a:r>
            <a:r>
              <a:rPr lang="en-US" sz="2000" dirty="0"/>
              <a:t>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promenjena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681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Strategije zamene linija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1051559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Do </a:t>
            </a:r>
            <a:r>
              <a:rPr lang="en-US" sz="2000" dirty="0" err="1"/>
              <a:t>sada</a:t>
            </a:r>
            <a:r>
              <a:rPr lang="en-US" sz="2000" dirty="0"/>
              <a:t> je </a:t>
            </a:r>
            <a:r>
              <a:rPr lang="en-US" sz="2000" dirty="0" err="1"/>
              <a:t>razmatran</a:t>
            </a:r>
            <a:r>
              <a:rPr lang="en-US" sz="2000" dirty="0"/>
              <a:t> </a:t>
            </a:r>
            <a:r>
              <a:rPr lang="en-US" sz="2000" dirty="0" err="1"/>
              <a:t>samo</a:t>
            </a:r>
            <a:r>
              <a:rPr lang="en-US" sz="2000" dirty="0"/>
              <a:t> </a:t>
            </a:r>
            <a:r>
              <a:rPr lang="en-US" sz="2000" dirty="0" err="1"/>
              <a:t>slučaj</a:t>
            </a:r>
            <a:r>
              <a:rPr lang="en-US" sz="2000" dirty="0"/>
              <a:t> </a:t>
            </a:r>
            <a:r>
              <a:rPr lang="en-US" sz="2000" dirty="0" err="1"/>
              <a:t>kada</a:t>
            </a:r>
            <a:r>
              <a:rPr lang="en-US" sz="2000" dirty="0"/>
              <a:t> se </a:t>
            </a:r>
            <a:r>
              <a:rPr lang="en-US" sz="2000" dirty="0" err="1"/>
              <a:t>unosi</a:t>
            </a:r>
            <a:r>
              <a:rPr lang="en-US" sz="2000" dirty="0"/>
              <a:t> </a:t>
            </a:r>
            <a:r>
              <a:rPr lang="en-US" sz="2000" dirty="0" err="1"/>
              <a:t>linija</a:t>
            </a:r>
            <a:r>
              <a:rPr lang="en-US" sz="2000" dirty="0"/>
              <a:t> </a:t>
            </a:r>
            <a:r>
              <a:rPr lang="en-US" sz="2000" dirty="0" err="1"/>
              <a:t>kada</a:t>
            </a:r>
            <a:r>
              <a:rPr lang="en-US" sz="2000" dirty="0"/>
              <a:t> </a:t>
            </a:r>
            <a:r>
              <a:rPr lang="en-US" sz="2000" dirty="0" err="1"/>
              <a:t>postoji</a:t>
            </a:r>
            <a:r>
              <a:rPr lang="en-US" sz="2000" dirty="0"/>
              <a:t> </a:t>
            </a:r>
            <a:r>
              <a:rPr lang="en-US" sz="2000" dirty="0" err="1"/>
              <a:t>slobodno</a:t>
            </a:r>
            <a:r>
              <a:rPr lang="en-US" sz="2000" dirty="0"/>
              <a:t> </a:t>
            </a:r>
            <a:r>
              <a:rPr lang="en-US" sz="2000" dirty="0" err="1"/>
              <a:t>mesta</a:t>
            </a:r>
            <a:r>
              <a:rPr lang="en-US" sz="2000" dirty="0"/>
              <a:t> u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.</a:t>
            </a:r>
            <a:endParaRPr lang="sr-Latn-RS" sz="2000" dirty="0"/>
          </a:p>
          <a:p>
            <a:r>
              <a:rPr lang="sr-Latn-RS" sz="2000" dirty="0"/>
              <a:t>V</a:t>
            </a:r>
            <a:r>
              <a:rPr lang="en-US" sz="2000" dirty="0" err="1"/>
              <a:t>remenom</a:t>
            </a:r>
            <a:r>
              <a:rPr lang="en-US" sz="2000" dirty="0"/>
              <a:t> se </a:t>
            </a:r>
            <a:r>
              <a:rPr lang="sr-Latn-RS" sz="2000" dirty="0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popuni</a:t>
            </a:r>
            <a:r>
              <a:rPr lang="en-US" sz="2000" dirty="0"/>
              <a:t> </a:t>
            </a:r>
            <a:r>
              <a:rPr lang="sr-Latn-RS" sz="2000" dirty="0"/>
              <a:t>i</a:t>
            </a:r>
            <a:r>
              <a:rPr lang="en-US" sz="2000" dirty="0"/>
              <a:t> </a:t>
            </a:r>
            <a:r>
              <a:rPr lang="en-US" sz="2000" dirty="0" err="1"/>
              <a:t>kod</a:t>
            </a:r>
            <a:r>
              <a:rPr lang="en-US" sz="2000" dirty="0"/>
              <a:t> </a:t>
            </a:r>
            <a:r>
              <a:rPr lang="en-US" sz="2000" dirty="0" err="1"/>
              <a:t>promašaja</a:t>
            </a:r>
            <a:r>
              <a:rPr lang="en-US" sz="2000" dirty="0"/>
              <a:t> </a:t>
            </a:r>
            <a:r>
              <a:rPr lang="sr-Latn-RS" sz="2000" dirty="0"/>
              <a:t>(cache miss) je p</a:t>
            </a:r>
            <a:r>
              <a:rPr lang="en-US" sz="2000" dirty="0" err="1"/>
              <a:t>otrebno</a:t>
            </a:r>
            <a:r>
              <a:rPr lang="en-US" sz="2000" dirty="0"/>
              <a:t> </a:t>
            </a:r>
            <a:r>
              <a:rPr lang="en-US" sz="2000" dirty="0" err="1"/>
              <a:t>isprazniti</a:t>
            </a:r>
            <a:r>
              <a:rPr lang="en-US" sz="2000" dirty="0"/>
              <a:t> </a:t>
            </a:r>
            <a:r>
              <a:rPr lang="en-US" sz="2000" dirty="0" err="1"/>
              <a:t>određenu</a:t>
            </a:r>
            <a:r>
              <a:rPr lang="en-US" sz="2000" dirty="0"/>
              <a:t> </a:t>
            </a:r>
            <a:r>
              <a:rPr lang="en-US" sz="2000" dirty="0" err="1"/>
              <a:t>liniju</a:t>
            </a:r>
            <a:r>
              <a:rPr lang="en-US" sz="2000" dirty="0"/>
              <a:t> </a:t>
            </a:r>
            <a:r>
              <a:rPr lang="en-US" sz="2000" dirty="0" err="1"/>
              <a:t>kako</a:t>
            </a:r>
            <a:r>
              <a:rPr lang="en-US" sz="2000" dirty="0"/>
              <a:t> bi se </a:t>
            </a:r>
            <a:r>
              <a:rPr lang="en-US" sz="2000" dirty="0" err="1"/>
              <a:t>oslobodilo</a:t>
            </a:r>
            <a:r>
              <a:rPr lang="en-US" sz="2000" dirty="0"/>
              <a:t> mesto </a:t>
            </a:r>
            <a:r>
              <a:rPr lang="en-US" sz="2000" dirty="0" err="1"/>
              <a:t>potrebnim</a:t>
            </a:r>
            <a:r>
              <a:rPr lang="en-US" sz="2000" dirty="0"/>
              <a:t> </a:t>
            </a:r>
            <a:r>
              <a:rPr lang="en-US" sz="2000" dirty="0" err="1"/>
              <a:t>podacima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Potrebno</a:t>
            </a:r>
            <a:r>
              <a:rPr lang="en-US" sz="2000" dirty="0"/>
              <a:t> je </a:t>
            </a:r>
            <a:r>
              <a:rPr lang="en-US" sz="2000" dirty="0" err="1"/>
              <a:t>odrediti</a:t>
            </a:r>
            <a:r>
              <a:rPr lang="en-US" sz="2000" dirty="0"/>
              <a:t> </a:t>
            </a:r>
            <a:r>
              <a:rPr lang="en-US" sz="2000" dirty="0" err="1"/>
              <a:t>algoritam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dirty="0" err="1"/>
              <a:t>strategiju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će</a:t>
            </a:r>
            <a:r>
              <a:rPr lang="en-US" sz="2000" dirty="0"/>
              <a:t> se </a:t>
            </a:r>
            <a:r>
              <a:rPr lang="en-US" sz="2000" dirty="0" err="1"/>
              <a:t>linija</a:t>
            </a:r>
            <a:r>
              <a:rPr lang="en-US" sz="2000" dirty="0"/>
              <a:t> </a:t>
            </a:r>
            <a:r>
              <a:rPr lang="en-US" sz="2000" dirty="0" err="1"/>
              <a:t>odabrati</a:t>
            </a:r>
            <a:r>
              <a:rPr lang="en-US" sz="2000" dirty="0"/>
              <a:t> za </a:t>
            </a:r>
            <a:r>
              <a:rPr lang="en-US" sz="2000" dirty="0" err="1"/>
              <a:t>zamenu</a:t>
            </a:r>
            <a:r>
              <a:rPr lang="en-US" sz="2000" dirty="0"/>
              <a:t>, </a:t>
            </a:r>
            <a:r>
              <a:rPr lang="en-US" sz="2000" dirty="0" err="1"/>
              <a:t>odnosno</a:t>
            </a:r>
            <a:r>
              <a:rPr lang="en-US" sz="2000" dirty="0"/>
              <a:t> za </a:t>
            </a:r>
            <a:r>
              <a:rPr lang="en-US" sz="2000" dirty="0" err="1"/>
              <a:t>izbacivanje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en-US" sz="2000" dirty="0" err="1"/>
              <a:t>brze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. </a:t>
            </a:r>
            <a:endParaRPr lang="sr-Latn-RS" sz="2000" dirty="0"/>
          </a:p>
          <a:p>
            <a:endParaRPr lang="sr-Latn-RS" sz="2000" dirty="0"/>
          </a:p>
          <a:p>
            <a:r>
              <a:rPr lang="en-US" sz="2000" b="1" i="1" dirty="0" err="1"/>
              <a:t>Najjednostavniji</a:t>
            </a:r>
            <a:r>
              <a:rPr lang="en-US" sz="2000" b="1" i="1" dirty="0"/>
              <a:t> </a:t>
            </a:r>
            <a:r>
              <a:rPr lang="en-US" sz="2000" b="1" i="1" dirty="0" err="1"/>
              <a:t>pristup</a:t>
            </a:r>
            <a:r>
              <a:rPr lang="en-US" sz="2000" b="1" i="1" dirty="0"/>
              <a:t> je </a:t>
            </a:r>
            <a:r>
              <a:rPr lang="en-US" sz="2000" b="1" i="1" dirty="0" err="1"/>
              <a:t>slučajan</a:t>
            </a:r>
            <a:r>
              <a:rPr lang="en-US" sz="2000" b="1" i="1" dirty="0"/>
              <a:t> </a:t>
            </a:r>
            <a:r>
              <a:rPr lang="en-US" sz="2000" b="1" i="1" dirty="0" err="1"/>
              <a:t>odabir</a:t>
            </a:r>
            <a:r>
              <a:rPr lang="en-US" sz="2000" b="1" i="1" dirty="0"/>
              <a:t> </a:t>
            </a:r>
            <a:r>
              <a:rPr lang="en-US" sz="2000" b="1" i="1" dirty="0" err="1"/>
              <a:t>linije</a:t>
            </a:r>
            <a:r>
              <a:rPr lang="en-US" sz="2000" b="1" i="1" dirty="0"/>
              <a:t> </a:t>
            </a:r>
            <a:r>
              <a:rPr lang="en-US" sz="2000" b="1" i="1" dirty="0" err="1"/>
              <a:t>koja</a:t>
            </a:r>
            <a:r>
              <a:rPr lang="en-US" sz="2000" b="1" i="1" dirty="0"/>
              <a:t> </a:t>
            </a:r>
            <a:r>
              <a:rPr lang="en-US" sz="2000" b="1" i="1" dirty="0" err="1"/>
              <a:t>će</a:t>
            </a:r>
            <a:r>
              <a:rPr lang="en-US" sz="2000" b="1" i="1" dirty="0"/>
              <a:t> se </a:t>
            </a:r>
            <a:r>
              <a:rPr lang="en-US" sz="2000" b="1" i="1" dirty="0" err="1"/>
              <a:t>zameniti</a:t>
            </a:r>
            <a:r>
              <a:rPr lang="en-US" sz="2000" b="1" i="1" dirty="0"/>
              <a:t>. </a:t>
            </a:r>
            <a:endParaRPr lang="sr-Latn-RS" sz="2000" b="1" i="1" dirty="0"/>
          </a:p>
          <a:p>
            <a:endParaRPr lang="sr-Latn-RS" sz="2000" dirty="0"/>
          </a:p>
          <a:p>
            <a:r>
              <a:rPr lang="en-US" sz="2000" dirty="0" err="1"/>
              <a:t>Nepovoljno</a:t>
            </a:r>
            <a:r>
              <a:rPr lang="sr-Latn-RS" sz="2000" dirty="0"/>
              <a:t>st kod ovog pristupa jeste ta da</a:t>
            </a:r>
            <a:r>
              <a:rPr lang="en-US" sz="2000" dirty="0"/>
              <a:t> </a:t>
            </a:r>
            <a:r>
              <a:rPr lang="sr-Latn-RS" sz="2000" dirty="0"/>
              <a:t>se zameni </a:t>
            </a:r>
            <a:r>
              <a:rPr lang="en-US" sz="2000" dirty="0" err="1"/>
              <a:t>linija</a:t>
            </a:r>
            <a:r>
              <a:rPr lang="en-US" sz="2000" dirty="0"/>
              <a:t> </a:t>
            </a:r>
            <a:r>
              <a:rPr lang="en-US" sz="2000" dirty="0" err="1"/>
              <a:t>koja</a:t>
            </a:r>
            <a:r>
              <a:rPr lang="en-US" sz="2000" dirty="0"/>
              <a:t> </a:t>
            </a:r>
            <a:r>
              <a:rPr lang="en-US" sz="2000" dirty="0" err="1"/>
              <a:t>će</a:t>
            </a:r>
            <a:r>
              <a:rPr lang="en-US" sz="2000" dirty="0"/>
              <a:t> se u </a:t>
            </a:r>
            <a:r>
              <a:rPr lang="en-US" sz="2000" dirty="0" err="1"/>
              <a:t>skoroj</a:t>
            </a:r>
            <a:r>
              <a:rPr lang="en-US" sz="2000" dirty="0"/>
              <a:t> </a:t>
            </a:r>
            <a:r>
              <a:rPr lang="en-US" sz="2000" dirty="0" err="1"/>
              <a:t>budućnosti</a:t>
            </a:r>
            <a:r>
              <a:rPr lang="en-US" sz="2000" dirty="0"/>
              <a:t> </a:t>
            </a:r>
            <a:r>
              <a:rPr lang="en-US" sz="2000" dirty="0" err="1"/>
              <a:t>koristiti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061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Cache memory</a:t>
            </a:r>
          </a:p>
        </p:txBody>
      </p:sp>
      <p:pic>
        <p:nvPicPr>
          <p:cNvPr id="3" name="Online Media 2" title="CPU Cache Explained - What is Cache Memory?">
            <a:hlinkClick r:id="" action="ppaction://media"/>
            <a:extLst>
              <a:ext uri="{FF2B5EF4-FFF2-40B4-BE49-F238E27FC236}">
                <a16:creationId xmlns:a16="http://schemas.microsoft.com/office/drawing/2014/main" xmlns="" id="{98E44D8C-B8AA-4ED1-A9FE-779C2947929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92463" y="1403350"/>
            <a:ext cx="5805487" cy="4351338"/>
          </a:xfrm>
          <a:prstGeom prst="rect">
            <a:avLst/>
          </a:prstGeom>
          <a:ln w="28575">
            <a:solidFill>
              <a:srgbClr val="A7043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C5C476C-081E-48AE-AD30-EA97A04B18B5}"/>
              </a:ext>
            </a:extLst>
          </p:cNvPr>
          <p:cNvSpPr/>
          <p:nvPr/>
        </p:nvSpPr>
        <p:spPr>
          <a:xfrm>
            <a:off x="744200" y="5754923"/>
            <a:ext cx="43630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https://www.youtube.com/watch?v=yi0FhRqDJfo</a:t>
            </a:r>
          </a:p>
        </p:txBody>
      </p:sp>
    </p:spTree>
    <p:extLst>
      <p:ext uri="{BB962C8B-B14F-4D97-AF65-F5344CB8AC3E}">
        <p14:creationId xmlns:p14="http://schemas.microsoft.com/office/powerpoint/2010/main" val="331710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Keš memorija i više jezgara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5000625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L1 keš se uvek nalazi na čipu CPU-a.</a:t>
            </a:r>
          </a:p>
          <a:p>
            <a:endParaRPr lang="sr-Latn-RS" sz="2000" dirty="0"/>
          </a:p>
          <a:p>
            <a:r>
              <a:rPr lang="sr-Latn-RS" sz="2000" dirty="0"/>
              <a:t>Kada procesor ima više jezgara, svako jezgro ima svoju L1 keš memoriju.</a:t>
            </a:r>
          </a:p>
          <a:p>
            <a:r>
              <a:rPr lang="sr-Latn-RS" sz="2000" dirty="0"/>
              <a:t>U zavisnosti od konstrukcije procesora, L2 keš memorija može biti zajednička za sva jezgra, a može biti i pojedinačna.</a:t>
            </a:r>
          </a:p>
          <a:p>
            <a:endParaRPr lang="sr-Latn-RS" sz="2000" dirty="0"/>
          </a:p>
          <a:p>
            <a:r>
              <a:rPr lang="sr-Latn-RS" sz="2000" dirty="0"/>
              <a:t>Noviji procesori imaju pojedinačne L2 keš memorije.</a:t>
            </a:r>
          </a:p>
          <a:p>
            <a:endParaRPr lang="sr-Latn-RS" sz="2000" dirty="0"/>
          </a:p>
          <a:p>
            <a:r>
              <a:rPr lang="sr-Latn-RS" sz="2000" dirty="0"/>
              <a:t>L3 keš memorije je (za sad) zajednička za sva jezgra procesora.</a:t>
            </a:r>
            <a:endParaRPr lang="en-US" sz="2000" dirty="0"/>
          </a:p>
        </p:txBody>
      </p:sp>
      <p:pic>
        <p:nvPicPr>
          <p:cNvPr id="2050" name="Picture 2" descr="Concurrency and Multithreading">
            <a:extLst>
              <a:ext uri="{FF2B5EF4-FFF2-40B4-BE49-F238E27FC236}">
                <a16:creationId xmlns:a16="http://schemas.microsoft.com/office/drawing/2014/main" xmlns="" id="{09336502-EF68-49C8-BE5B-26C698691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r="5877" b="8852"/>
          <a:stretch/>
        </p:blipFill>
        <p:spPr bwMode="auto">
          <a:xfrm>
            <a:off x="6353178" y="1226554"/>
            <a:ext cx="5368737" cy="4690670"/>
          </a:xfrm>
          <a:prstGeom prst="rect">
            <a:avLst/>
          </a:prstGeom>
          <a:ln w="38100">
            <a:solidFill>
              <a:srgbClr val="A704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22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Keš memorija i više jezgara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5000625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Ukoliko procesor ima više logičkih jezgrara po fizičkom jegru (hyperthreading), onda postoji lokalna keš memorija za svaki thread.</a:t>
            </a:r>
          </a:p>
          <a:p>
            <a:endParaRPr lang="en-US" sz="2000" dirty="0"/>
          </a:p>
        </p:txBody>
      </p:sp>
      <p:pic>
        <p:nvPicPr>
          <p:cNvPr id="3074" name="Picture 2" descr="Concurrency and Multithreading">
            <a:extLst>
              <a:ext uri="{FF2B5EF4-FFF2-40B4-BE49-F238E27FC236}">
                <a16:creationId xmlns:a16="http://schemas.microsoft.com/office/drawing/2014/main" xmlns="" id="{06606EF4-5EF3-45B5-B435-8E2B568EB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34" b="7567"/>
          <a:stretch/>
        </p:blipFill>
        <p:spPr bwMode="auto">
          <a:xfrm>
            <a:off x="6353178" y="1224629"/>
            <a:ext cx="5264245" cy="4692594"/>
          </a:xfrm>
          <a:prstGeom prst="rect">
            <a:avLst/>
          </a:prstGeom>
          <a:ln w="38100">
            <a:solidFill>
              <a:srgbClr val="A704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5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Keš memorija i više jezgara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5000625" cy="4818438"/>
          </a:xfrm>
        </p:spPr>
        <p:txBody>
          <a:bodyPr>
            <a:normAutofit/>
          </a:bodyPr>
          <a:lstStyle/>
          <a:p>
            <a:endParaRPr lang="sr-Latn-RS" sz="2000" dirty="0"/>
          </a:p>
          <a:p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E2E7F719-84D2-4BF1-A0FB-3C5A4A7A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1536329"/>
            <a:ext cx="3971925" cy="3943350"/>
          </a:xfrm>
          <a:prstGeom prst="rect">
            <a:avLst/>
          </a:prstGeom>
          <a:ln w="38100">
            <a:solidFill>
              <a:srgbClr val="A7043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81D164-1115-4F4F-A7A0-7826A4ED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3" y="2812540"/>
            <a:ext cx="5895975" cy="2914650"/>
          </a:xfrm>
          <a:prstGeom prst="rect">
            <a:avLst/>
          </a:prstGeom>
          <a:ln w="38100">
            <a:solidFill>
              <a:srgbClr val="A70431"/>
            </a:solidFill>
          </a:ln>
        </p:spPr>
      </p:pic>
      <p:pic>
        <p:nvPicPr>
          <p:cNvPr id="4100" name="Picture 4" descr="Intel Core i7 6700K 4GHz Socket 1151 Reviews - TechSpot">
            <a:extLst>
              <a:ext uri="{FF2B5EF4-FFF2-40B4-BE49-F238E27FC236}">
                <a16:creationId xmlns:a16="http://schemas.microsoft.com/office/drawing/2014/main" xmlns="" id="{C9045295-C59E-4E34-86BB-CA35F4FCD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0" y="1222251"/>
            <a:ext cx="304800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42535AF-E6C2-4630-AD82-8DF392B6B977}"/>
              </a:ext>
            </a:extLst>
          </p:cNvPr>
          <p:cNvSpPr/>
          <p:nvPr/>
        </p:nvSpPr>
        <p:spPr>
          <a:xfrm>
            <a:off x="6646067" y="5609446"/>
            <a:ext cx="54435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http://www.cpu-world.com/CPUs/Core_i7/Intel-Core%20i7-6700K.html</a:t>
            </a:r>
          </a:p>
        </p:txBody>
      </p:sp>
    </p:spTree>
    <p:extLst>
      <p:ext uri="{BB962C8B-B14F-4D97-AF65-F5344CB8AC3E}">
        <p14:creationId xmlns:p14="http://schemas.microsoft.com/office/powerpoint/2010/main" val="335858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Oznaka predmeta:</a:t>
            </a:r>
            <a:r>
              <a:rPr lang="sr-Latn-CS" altLang="sr-Latn-RS" sz="2400" b="1" dirty="0"/>
              <a:t> 	</a:t>
            </a:r>
            <a:r>
              <a:rPr lang="sr-Latn-CS" altLang="sr-Latn-RS" sz="2400" b="1" dirty="0" smtClean="0"/>
              <a:t>CS120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Naziv predmeta:</a:t>
            </a:r>
            <a:r>
              <a:rPr lang="sr-Latn-CS" altLang="sr-Latn-RS" sz="2400" b="1" dirty="0"/>
              <a:t>  	</a:t>
            </a:r>
            <a:r>
              <a:rPr lang="sr-Latn-CS" altLang="sr-Latn-RS" sz="2400" b="1" dirty="0" smtClean="0"/>
              <a:t>Organizacija računara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sr-Latn-RS" sz="2400" dirty="0" err="1"/>
              <a:t>Ve</a:t>
            </a:r>
            <a:r>
              <a:rPr lang="sr-Latn-RS" altLang="sr-Latn-RS" sz="2400" dirty="0"/>
              <a:t>žbe</a:t>
            </a:r>
            <a:r>
              <a:rPr lang="sr-Latn-CS" altLang="sr-Latn-RS" sz="2400" dirty="0"/>
              <a:t>:			</a:t>
            </a:r>
            <a:r>
              <a:rPr lang="sr-Latn-CS" altLang="sr-Latn-RS" sz="2400" b="1" dirty="0"/>
              <a:t>#0</a:t>
            </a:r>
            <a:r>
              <a:rPr lang="en-US" altLang="sr-Latn-RS" sz="2400" b="1" dirty="0"/>
              <a:t>6</a:t>
            </a:r>
            <a:r>
              <a:rPr lang="sr-Latn-CS" altLang="sr-Latn-RS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dirty="0"/>
              <a:t>Predavač</a:t>
            </a:r>
            <a:r>
              <a:rPr lang="en-US" altLang="sr-Latn-RS" sz="2400" dirty="0"/>
              <a:t>:		</a:t>
            </a:r>
            <a:r>
              <a:rPr lang="sr-Latn-RS" altLang="sr-Latn-RS" sz="2400" b="1" dirty="0"/>
              <a:t>Nemanja Veselinović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b="1" dirty="0"/>
              <a:t>				Mihajlo Milovanović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Školska godina:	</a:t>
            </a:r>
            <a:r>
              <a:rPr lang="sr-Latn-CS" altLang="sr-Latn-RS" sz="2400" b="1" dirty="0"/>
              <a:t>20</a:t>
            </a:r>
            <a:r>
              <a:rPr lang="en-US" altLang="sr-Latn-RS" sz="2400" b="1" dirty="0"/>
              <a:t>2</a:t>
            </a:r>
            <a:r>
              <a:rPr lang="sr-Latn-RS" altLang="sr-Latn-RS" sz="2400" b="1" dirty="0"/>
              <a:t>2</a:t>
            </a:r>
            <a:r>
              <a:rPr lang="sr-Latn-CS" altLang="sr-Latn-RS" sz="2400" b="1" dirty="0"/>
              <a:t>/2023. prolećni semestar</a:t>
            </a:r>
            <a:endParaRPr lang="en-GB" altLang="sr-Latn-RS" sz="2400" dirty="0"/>
          </a:p>
        </p:txBody>
      </p:sp>
      <p:sp>
        <p:nvSpPr>
          <p:cNvPr id="3" name="Rectangle 2"/>
          <p:cNvSpPr/>
          <p:nvPr/>
        </p:nvSpPr>
        <p:spPr>
          <a:xfrm>
            <a:off x="4107339" y="2768374"/>
            <a:ext cx="3977371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sr-Latn-RS" sz="4400" b="1" i="1" dirty="0" smtClean="0">
                <a:solidFill>
                  <a:srgbClr val="A70431"/>
                </a:solidFill>
              </a:rPr>
              <a:t>Cache</a:t>
            </a:r>
            <a:r>
              <a:rPr lang="en-US" altLang="sr-Latn-RS" sz="4400" b="1" dirty="0" smtClean="0">
                <a:solidFill>
                  <a:srgbClr val="A70431"/>
                </a:solidFill>
              </a:rPr>
              <a:t> </a:t>
            </a:r>
            <a:r>
              <a:rPr lang="en-US" altLang="sr-Latn-RS" sz="4400" b="1" dirty="0" err="1">
                <a:solidFill>
                  <a:srgbClr val="A70431"/>
                </a:solidFill>
              </a:rPr>
              <a:t>memorija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#1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poseduje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4 kB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64 B. </a:t>
            </a:r>
          </a:p>
          <a:p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je 8 B. </a:t>
            </a:r>
          </a:p>
          <a:p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glavne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keša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polje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je u </a:t>
            </a:r>
            <a:r>
              <a:rPr lang="en-US" sz="2000" dirty="0" err="1"/>
              <a:t>pitanju</a:t>
            </a:r>
            <a:r>
              <a:rPr lang="en-US" sz="2000" dirty="0"/>
              <a:t> </a:t>
            </a:r>
            <a:r>
              <a:rPr lang="en-US" sz="2000" b="1" dirty="0" err="1"/>
              <a:t>direktno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904F1B-CA52-4488-87FB-1E8F8474EF62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EC326B-45F8-4857-9B10-0C7E377CCDB5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E34A9A4-F82E-418C-8863-BFA8F9016346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8 B = 2</a:t>
            </a:r>
            <a:r>
              <a:rPr lang="sr-Latn-RS" baseline="30000" dirty="0"/>
              <a:t>3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A6E2E6-F2A3-4BD8-AB31-2DAA4D2A710D}"/>
              </a:ext>
            </a:extLst>
          </p:cNvPr>
          <p:cNvSpPr txBox="1"/>
          <p:nvPr/>
        </p:nvSpPr>
        <p:spPr>
          <a:xfrm>
            <a:off x="4950938" y="2666354"/>
            <a:ext cx="640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8 = 512</a:t>
            </a:r>
            <a:r>
              <a:rPr lang="en-US" dirty="0"/>
              <a:t> = 2</a:t>
            </a:r>
            <a:r>
              <a:rPr lang="en-US" baseline="30000" dirty="0"/>
              <a:t>9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AA19CAE-4FCA-42C2-B7BE-8BED82695704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64 / 8 = 8</a:t>
            </a:r>
            <a:r>
              <a:rPr lang="en-US" dirty="0"/>
              <a:t> = 2</a:t>
            </a:r>
            <a:r>
              <a:rPr lang="en-US" baseline="30000" dirty="0"/>
              <a:t>3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A9DC0BD-6004-4E26-9E01-FCB4515178B5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6</a:t>
            </a:r>
            <a:r>
              <a:rPr lang="en-US" dirty="0"/>
              <a:t>4 B  = 2</a:t>
            </a:r>
            <a:r>
              <a:rPr lang="sr-Latn-RS" baseline="30000" dirty="0"/>
              <a:t>6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2B4E1DB-9517-4E3A-8A03-AF5A99F32ED6}"/>
              </a:ext>
            </a:extLst>
          </p:cNvPr>
          <p:cNvSpPr txBox="1"/>
          <p:nvPr/>
        </p:nvSpPr>
        <p:spPr>
          <a:xfrm>
            <a:off x="4950936" y="3386254"/>
            <a:ext cx="61373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direktnog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b</a:t>
            </a:r>
            <a:r>
              <a:rPr lang="sr-Latn-RS" dirty="0"/>
              <a:t>roj tag bitova T </a:t>
            </a:r>
            <a:r>
              <a:rPr lang="en-US" dirty="0" err="1"/>
              <a:t>dobijamo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od </a:t>
            </a:r>
            <a:r>
              <a:rPr lang="en-US" dirty="0" err="1"/>
              <a:t>indeksa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sr-Latn-RS" dirty="0"/>
              <a:t> (log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MB</a:t>
            </a:r>
            <a:r>
              <a:rPr lang="sr-Latn-RS" dirty="0"/>
              <a:t>)) oduzmemo indeksa keš linije (log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CB</a:t>
            </a:r>
            <a:r>
              <a:rPr lang="sr-Latn-RS" dirty="0"/>
              <a:t>))</a:t>
            </a:r>
          </a:p>
          <a:p>
            <a:r>
              <a:rPr lang="sr-Latn-RS" dirty="0"/>
              <a:t>T = 9 – 3 = 6 bitova.</a:t>
            </a:r>
          </a:p>
          <a:p>
            <a:r>
              <a:rPr lang="sr-Latn-RS" dirty="0"/>
              <a:t>Alternativno, T = log2(N</a:t>
            </a:r>
            <a:r>
              <a:rPr lang="sr-Latn-RS" baseline="-25000" dirty="0"/>
              <a:t>MB</a:t>
            </a:r>
            <a:r>
              <a:rPr lang="sr-Latn-RS" dirty="0"/>
              <a:t>/N</a:t>
            </a:r>
            <a:r>
              <a:rPr lang="sr-Latn-RS" baseline="-25000" dirty="0"/>
              <a:t>CB</a:t>
            </a:r>
            <a:r>
              <a:rPr lang="sr-Latn-RS" dirty="0"/>
              <a:t>) 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4720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Cache memorija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Opišite svojim rečima keš memoriju. Gde se nalazi? Čemu služi?</a:t>
            </a:r>
          </a:p>
          <a:p>
            <a:endParaRPr lang="sr-Latn-RS" sz="2000" dirty="0"/>
          </a:p>
          <a:p>
            <a:r>
              <a:rPr lang="sr-Latn-RS" sz="2000" dirty="0"/>
              <a:t>Što procesor češće nalazi potrebne informacije u brzoj memoriji, ređe je potrebno iste prebacivati iz spore u brzu memoriju te sistem radi bliže maksimalno mogućoj brzini obrade. </a:t>
            </a:r>
          </a:p>
          <a:p>
            <a:r>
              <a:rPr lang="sr-Latn-RS" sz="2000" dirty="0"/>
              <a:t>Princip lokaliteta (en. </a:t>
            </a:r>
            <a:r>
              <a:rPr lang="sr-Latn-RS" sz="2000" i="1" dirty="0"/>
              <a:t>principle of locality</a:t>
            </a:r>
            <a:r>
              <a:rPr lang="sr-Latn-RS" sz="2000" dirty="0"/>
              <a:t>), jeste činjenica da program u nekom vremenskom intervalu pristupa relativno uskom memorijskom području.</a:t>
            </a:r>
          </a:p>
          <a:p>
            <a:endParaRPr lang="sr-Latn-RS" sz="2000" dirty="0"/>
          </a:p>
          <a:p>
            <a:r>
              <a:rPr lang="sr-Latn-RS" sz="2000" dirty="0"/>
              <a:t>Lokalitet može biti </a:t>
            </a:r>
            <a:r>
              <a:rPr lang="sr-Latn-RS" sz="2000" b="1" dirty="0">
                <a:solidFill>
                  <a:srgbClr val="A70431"/>
                </a:solidFill>
              </a:rPr>
              <a:t>prostorni</a:t>
            </a:r>
            <a:r>
              <a:rPr lang="sr-Latn-RS" sz="2000" dirty="0"/>
              <a:t> (en. </a:t>
            </a:r>
            <a:r>
              <a:rPr lang="sr-Latn-RS" sz="2000" i="1" dirty="0"/>
              <a:t>spatial</a:t>
            </a:r>
            <a:r>
              <a:rPr lang="sr-Latn-RS" sz="2000" dirty="0"/>
              <a:t>) i </a:t>
            </a:r>
            <a:r>
              <a:rPr lang="sr-Latn-RS" sz="2000" b="1" dirty="0">
                <a:solidFill>
                  <a:srgbClr val="41719C"/>
                </a:solidFill>
              </a:rPr>
              <a:t>vremenski</a:t>
            </a:r>
            <a:r>
              <a:rPr lang="sr-Latn-RS" sz="2000" dirty="0"/>
              <a:t> (en. </a:t>
            </a:r>
            <a:r>
              <a:rPr lang="sr-Latn-RS" sz="2000" i="1" dirty="0"/>
              <a:t>temporal</a:t>
            </a:r>
            <a:r>
              <a:rPr lang="sr-Latn-RS" sz="2000" dirty="0"/>
              <a:t>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b="1" i="1" dirty="0">
                <a:solidFill>
                  <a:srgbClr val="A70431"/>
                </a:solidFill>
              </a:rPr>
              <a:t>Prostorni lokalitet </a:t>
            </a:r>
            <a:r>
              <a:rPr lang="sr-Latn-RS" sz="2000" dirty="0"/>
              <a:t>podrazumeva da ukoliko se u jednom trenutku pristupilo jednoj memorijskoj lokaciji da je velika verovatnoća da će u sledećim trenutcima pristupati njoj susednim lokacijama.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b="1" i="1" dirty="0">
                <a:solidFill>
                  <a:srgbClr val="41719C"/>
                </a:solidFill>
              </a:rPr>
              <a:t>Vremenski lokalitet </a:t>
            </a:r>
            <a:r>
              <a:rPr lang="sr-Latn-RS" sz="2000" dirty="0"/>
              <a:t>je posledica činjenice da ukoliko se pristupi jednoj memorijskoj lokaciji da je velika verovatnoća ponovnog pristupa istoj unutar kratkog vremenskog intervala. </a:t>
            </a:r>
          </a:p>
          <a:p>
            <a:endParaRPr lang="sr-Latn-RS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7769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#1</a:t>
            </a:r>
            <a:endParaRPr lang="sr-Lat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8 B = 2</a:t>
            </a:r>
            <a:r>
              <a:rPr lang="sr-Latn-RS" baseline="30000" dirty="0"/>
              <a:t>3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8 = 512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64 / 8 = 8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6</a:t>
            </a:r>
            <a:r>
              <a:rPr lang="en-US" dirty="0"/>
              <a:t>4 B  = 2</a:t>
            </a:r>
            <a:r>
              <a:rPr lang="sr-Latn-RS" baseline="30000" dirty="0"/>
              <a:t>6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 = 6 bitova.</a:t>
            </a:r>
          </a:p>
          <a:p>
            <a:endParaRPr lang="sr-Latn-R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10ACACE-83BA-4CE4-AC13-EFDD6E1B2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13" y="384195"/>
            <a:ext cx="7456762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6905515" y="5387416"/>
            <a:ext cx="4627457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083437" y="997964"/>
            <a:ext cx="165100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35913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167208" y="3052956"/>
            <a:ext cx="191922" cy="3143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088930" y="932958"/>
            <a:ext cx="1491676" cy="3161247"/>
          </a:xfrm>
          <a:prstGeom prst="roundRect">
            <a:avLst>
              <a:gd name="adj" fmla="val 8185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410136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9580606" y="971716"/>
            <a:ext cx="1136821" cy="29494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291037" y="770355"/>
            <a:ext cx="387802" cy="227609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10298140" y="5453306"/>
            <a:ext cx="1118109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8D8DCBA-272F-46FA-B645-7F8E23120EDF}"/>
              </a:ext>
            </a:extLst>
          </p:cNvPr>
          <p:cNvSpPr/>
          <p:nvPr/>
        </p:nvSpPr>
        <p:spPr>
          <a:xfrm>
            <a:off x="7727266" y="1114988"/>
            <a:ext cx="36166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23BDA49-531D-45A1-BCE5-CE9DACC113FD}"/>
              </a:ext>
            </a:extLst>
          </p:cNvPr>
          <p:cNvSpPr/>
          <p:nvPr/>
        </p:nvSpPr>
        <p:spPr>
          <a:xfrm>
            <a:off x="9209618" y="5453306"/>
            <a:ext cx="1088521" cy="36469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025489" y="5453306"/>
            <a:ext cx="2184128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838200" y="4338249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Tag = </a:t>
            </a:r>
            <a:r>
              <a:rPr lang="sr-Latn-RS" b="1" dirty="0">
                <a:solidFill>
                  <a:schemeClr val="accent6"/>
                </a:solidFill>
              </a:rPr>
              <a:t>6 bitova</a:t>
            </a:r>
            <a:r>
              <a:rPr lang="sr-Latn-RS" dirty="0"/>
              <a:t>.</a:t>
            </a:r>
          </a:p>
          <a:p>
            <a:r>
              <a:rPr lang="sr-Latn-RS" dirty="0"/>
              <a:t>Red = </a:t>
            </a:r>
            <a:r>
              <a:rPr lang="sr-Latn-RS" b="1" dirty="0">
                <a:solidFill>
                  <a:srgbClr val="41719C"/>
                </a:solidFill>
              </a:rPr>
              <a:t>3 bita. (linija)</a:t>
            </a:r>
          </a:p>
          <a:p>
            <a:r>
              <a:rPr lang="sr-Latn-RS" dirty="0"/>
              <a:t>Reč = </a:t>
            </a:r>
            <a:r>
              <a:rPr lang="sr-Latn-RS" b="1" dirty="0">
                <a:solidFill>
                  <a:srgbClr val="A70431"/>
                </a:solidFill>
              </a:rPr>
              <a:t>3 bita. (offset)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0368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</a:t>
            </a:r>
            <a:r>
              <a:rPr lang="sr-Latn-RS" sz="4000" b="1" dirty="0"/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poseduje </a:t>
            </a:r>
            <a:r>
              <a:rPr lang="en-US" sz="2000" dirty="0" err="1"/>
              <a:t>memorijski</a:t>
            </a:r>
            <a:r>
              <a:rPr lang="en-US" sz="2000" dirty="0"/>
              <a:t> </a:t>
            </a:r>
            <a:r>
              <a:rPr lang="en-US" sz="2000" dirty="0" err="1"/>
              <a:t>podsistem</a:t>
            </a:r>
            <a:r>
              <a:rPr lang="en-US" sz="2000" dirty="0"/>
              <a:t> </a:t>
            </a:r>
            <a:r>
              <a:rPr lang="en-US" sz="2000" dirty="0" err="1"/>
              <a:t>koji</a:t>
            </a:r>
            <a:r>
              <a:rPr lang="en-US" sz="2000" dirty="0"/>
              <a:t> se </a:t>
            </a:r>
            <a:r>
              <a:rPr lang="en-US" sz="2000" dirty="0" err="1"/>
              <a:t>sastoji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</a:t>
            </a:r>
            <a:r>
              <a:rPr lang="en-US" sz="2000" b="1" dirty="0" err="1"/>
              <a:t>direktnim</a:t>
            </a:r>
            <a:r>
              <a:rPr lang="en-US" sz="2000" b="1" dirty="0"/>
              <a:t> </a:t>
            </a:r>
            <a:r>
              <a:rPr lang="en-US" sz="2000" b="1" dirty="0" err="1"/>
              <a:t>preslikavanjem</a:t>
            </a:r>
            <a:r>
              <a:rPr lang="en-US" sz="2000" dirty="0"/>
              <a:t>. </a:t>
            </a:r>
            <a:r>
              <a:rPr lang="en-US" sz="2000" dirty="0" err="1"/>
              <a:t>Odrediti</a:t>
            </a:r>
            <a:r>
              <a:rPr lang="en-US" sz="2000" dirty="0"/>
              <a:t> </a:t>
            </a:r>
            <a:r>
              <a:rPr lang="en-US" sz="2000" dirty="0" err="1"/>
              <a:t>kapacitet</a:t>
            </a:r>
            <a:r>
              <a:rPr lang="en-US" sz="2000" dirty="0"/>
              <a:t> </a:t>
            </a:r>
            <a:r>
              <a:rPr lang="en-US" sz="2000" dirty="0" err="1"/>
              <a:t>glavne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keša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polja</a:t>
            </a:r>
            <a:r>
              <a:rPr lang="en-US" sz="2000" dirty="0"/>
              <a:t>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 </a:t>
            </a:r>
            <a:r>
              <a:rPr lang="en-US" sz="2000" dirty="0" err="1"/>
              <a:t>prikazana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slici</a:t>
            </a:r>
            <a:r>
              <a:rPr lang="en-US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1904F1B-CA52-4488-87FB-1E8F8474EF62}"/>
              </a:ext>
            </a:extLst>
          </p:cNvPr>
          <p:cNvSpPr txBox="1"/>
          <p:nvPr/>
        </p:nvSpPr>
        <p:spPr>
          <a:xfrm>
            <a:off x="5218669" y="2485955"/>
            <a:ext cx="62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2</a:t>
            </a:r>
            <a:r>
              <a:rPr lang="sr-Latn-RS" baseline="30000" dirty="0"/>
              <a:t>n</a:t>
            </a:r>
            <a:r>
              <a:rPr lang="en-US" dirty="0"/>
              <a:t> B</a:t>
            </a:r>
            <a:r>
              <a:rPr lang="sr-Latn-RS" dirty="0"/>
              <a:t> = </a:t>
            </a:r>
            <a:r>
              <a:rPr lang="en-US" dirty="0"/>
              <a:t>2</a:t>
            </a:r>
            <a:r>
              <a:rPr lang="sr-Latn-RS" baseline="30000" dirty="0"/>
              <a:t>32</a:t>
            </a:r>
            <a:r>
              <a:rPr lang="en-US" dirty="0"/>
              <a:t> B = 2</a:t>
            </a:r>
            <a:r>
              <a:rPr lang="en-US" baseline="30000" dirty="0"/>
              <a:t>2</a:t>
            </a:r>
            <a:r>
              <a:rPr lang="en-US" dirty="0"/>
              <a:t> * 2</a:t>
            </a:r>
            <a:r>
              <a:rPr lang="en-US" baseline="30000" dirty="0"/>
              <a:t>30</a:t>
            </a:r>
            <a:r>
              <a:rPr lang="en-US" dirty="0"/>
              <a:t> B = 4 GB</a:t>
            </a:r>
            <a:r>
              <a:rPr lang="sr-Latn-RS" dirty="0"/>
              <a:t> 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14AF88-27F4-418A-A55B-BC111208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67" y="1226554"/>
            <a:ext cx="4350450" cy="94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907C72-CBF5-47C9-8D4A-1C3135DE0760}"/>
              </a:ext>
            </a:extLst>
          </p:cNvPr>
          <p:cNvSpPr txBox="1"/>
          <p:nvPr/>
        </p:nvSpPr>
        <p:spPr>
          <a:xfrm>
            <a:off x="5218668" y="2855287"/>
            <a:ext cx="629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Veli</a:t>
            </a:r>
            <a:r>
              <a:rPr lang="sr-Latn-RS" dirty="0"/>
              <a:t>čina bloka </a:t>
            </a:r>
            <a:r>
              <a:rPr lang="en-US" dirty="0"/>
              <a:t>B = 2</a:t>
            </a:r>
            <a:r>
              <a:rPr lang="sr-Latn-RS" baseline="30000" dirty="0"/>
              <a:t>w</a:t>
            </a:r>
            <a:r>
              <a:rPr lang="en-US" dirty="0"/>
              <a:t> * 2</a:t>
            </a:r>
            <a:r>
              <a:rPr lang="sr-Latn-RS" baseline="30000" dirty="0"/>
              <a:t>12</a:t>
            </a:r>
            <a:r>
              <a:rPr lang="en-US" dirty="0"/>
              <a:t> B = 4 </a:t>
            </a:r>
            <a:r>
              <a:rPr lang="sr-Latn-RS" dirty="0"/>
              <a:t>k</a:t>
            </a:r>
            <a:r>
              <a:rPr lang="en-US" dirty="0"/>
              <a:t>B</a:t>
            </a:r>
            <a:r>
              <a:rPr lang="sr-Latn-RS" dirty="0"/>
              <a:t> </a:t>
            </a:r>
            <a:r>
              <a:rPr lang="en-US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2CBF505-8DDF-43B5-A963-68B673D9C133}"/>
              </a:ext>
            </a:extLst>
          </p:cNvPr>
          <p:cNvSpPr txBox="1"/>
          <p:nvPr/>
        </p:nvSpPr>
        <p:spPr>
          <a:xfrm>
            <a:off x="5218667" y="3224619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2</a:t>
            </a:r>
            <a:r>
              <a:rPr lang="sr-Latn-RS" baseline="30000" dirty="0"/>
              <a:t>32</a:t>
            </a:r>
            <a:r>
              <a:rPr lang="sr-Latn-RS" dirty="0"/>
              <a:t> / 2</a:t>
            </a:r>
            <a:r>
              <a:rPr lang="sr-Latn-RS" baseline="30000" dirty="0"/>
              <a:t>12</a:t>
            </a:r>
            <a:r>
              <a:rPr lang="sr-Latn-RS" dirty="0"/>
              <a:t> = 2</a:t>
            </a:r>
            <a:r>
              <a:rPr lang="sr-Latn-RS" baseline="30000" dirty="0"/>
              <a:t>20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D14F9A9-C491-40EE-A517-1E121F722F4F}"/>
              </a:ext>
            </a:extLst>
          </p:cNvPr>
          <p:cNvSpPr txBox="1"/>
          <p:nvPr/>
        </p:nvSpPr>
        <p:spPr>
          <a:xfrm>
            <a:off x="5218666" y="3642137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u keš memoriji N</a:t>
            </a:r>
            <a:r>
              <a:rPr lang="sr-Latn-RS" baseline="-25000" dirty="0"/>
              <a:t>CB </a:t>
            </a:r>
            <a:r>
              <a:rPr lang="sr-Latn-RS" dirty="0"/>
              <a:t>= 2</a:t>
            </a:r>
            <a:r>
              <a:rPr lang="sr-Latn-RS" baseline="30000" dirty="0"/>
              <a:t>r</a:t>
            </a:r>
            <a:r>
              <a:rPr lang="sr-Latn-RS" dirty="0"/>
              <a:t> = 2</a:t>
            </a:r>
            <a:r>
              <a:rPr lang="sr-Latn-RS" baseline="30000" dirty="0"/>
              <a:t>9</a:t>
            </a:r>
            <a:r>
              <a:rPr lang="sr-Latn-RS" dirty="0"/>
              <a:t> = 512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EB8A7C6-9840-4F89-A03D-C68954674F30}"/>
              </a:ext>
            </a:extLst>
          </p:cNvPr>
          <p:cNvSpPr txBox="1"/>
          <p:nvPr/>
        </p:nvSpPr>
        <p:spPr>
          <a:xfrm>
            <a:off x="5218665" y="4114688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Kapacitet keš memorije C</a:t>
            </a:r>
            <a:r>
              <a:rPr lang="sr-Latn-RS" baseline="-25000" dirty="0"/>
              <a:t>CM </a:t>
            </a:r>
            <a:r>
              <a:rPr lang="sr-Latn-RS" dirty="0"/>
              <a:t>= N</a:t>
            </a:r>
            <a:r>
              <a:rPr lang="sr-Latn-RS" baseline="-25000" dirty="0"/>
              <a:t>CB</a:t>
            </a:r>
            <a:r>
              <a:rPr lang="sr-Latn-RS" dirty="0"/>
              <a:t> </a:t>
            </a:r>
            <a:r>
              <a:rPr lang="en-US" dirty="0"/>
              <a:t>* B </a:t>
            </a:r>
            <a:r>
              <a:rPr lang="sr-Latn-RS" dirty="0"/>
              <a:t>= 2</a:t>
            </a:r>
            <a:r>
              <a:rPr lang="sr-Latn-RS" baseline="30000" dirty="0"/>
              <a:t>9</a:t>
            </a:r>
            <a:r>
              <a:rPr lang="sr-Latn-RS" dirty="0"/>
              <a:t> </a:t>
            </a:r>
            <a:r>
              <a:rPr lang="en-US" dirty="0"/>
              <a:t>* 2</a:t>
            </a:r>
            <a:r>
              <a:rPr lang="sr-Latn-RS" baseline="30000" dirty="0"/>
              <a:t>12 </a:t>
            </a:r>
            <a:r>
              <a:rPr lang="sr-Latn-RS" dirty="0"/>
              <a:t>= </a:t>
            </a:r>
            <a:r>
              <a:rPr lang="en-US" dirty="0"/>
              <a:t>2</a:t>
            </a:r>
            <a:r>
              <a:rPr lang="sr-Latn-RS" baseline="30000" dirty="0"/>
              <a:t>2</a:t>
            </a:r>
            <a:r>
              <a:rPr lang="sr-Cyrl-RS" baseline="30000" dirty="0"/>
              <a:t>1</a:t>
            </a:r>
            <a:r>
              <a:rPr lang="sr-Latn-RS" dirty="0"/>
              <a:t> =</a:t>
            </a:r>
            <a:r>
              <a:rPr lang="sr-Cyrl-RS" dirty="0"/>
              <a:t> 2 </a:t>
            </a:r>
            <a:r>
              <a:rPr lang="en-US" dirty="0"/>
              <a:t>MB</a:t>
            </a:r>
            <a:r>
              <a:rPr lang="sr-Latn-RS" baseline="300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poseduje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2 kB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256 B </a:t>
            </a:r>
            <a:r>
              <a:rPr lang="en-US" sz="2000" dirty="0" err="1"/>
              <a:t>koji</a:t>
            </a:r>
            <a:r>
              <a:rPr lang="en-US" sz="2000" dirty="0"/>
              <a:t> poseduje </a:t>
            </a:r>
            <a:r>
              <a:rPr lang="en-US" sz="2000" b="1" dirty="0" err="1"/>
              <a:t>asocijativno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Nacrtati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odrediti</a:t>
            </a:r>
            <a:r>
              <a:rPr lang="en-US" sz="2000" dirty="0"/>
              <a:t> polje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, </a:t>
            </a:r>
            <a:r>
              <a:rPr lang="en-US" sz="2000" dirty="0" err="1"/>
              <a:t>ako</a:t>
            </a:r>
            <a:r>
              <a:rPr lang="en-US" sz="2000" dirty="0"/>
              <a:t> je </a:t>
            </a:r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operativnoj</a:t>
            </a:r>
            <a:r>
              <a:rPr lang="en-US" sz="2000" dirty="0"/>
              <a:t> </a:t>
            </a:r>
            <a:r>
              <a:rPr lang="en-US" sz="2000" dirty="0" err="1"/>
              <a:t>memoriji</a:t>
            </a:r>
            <a:r>
              <a:rPr lang="en-US" sz="2000" dirty="0"/>
              <a:t> 64 B.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901CBA-FF82-4FBF-9DC2-7E6EA36B6E84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2 kB = 2048 B = 2</a:t>
            </a:r>
            <a:r>
              <a:rPr lang="en-US" baseline="30000" dirty="0"/>
              <a:t>11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F46D24-BA8B-494A-A46F-16E208781FEC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1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D675E4-81DD-4A8D-8348-56A8016446BB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</a:t>
            </a:r>
            <a:r>
              <a:rPr lang="en-US" dirty="0"/>
              <a:t>64</a:t>
            </a:r>
            <a:r>
              <a:rPr lang="sr-Latn-RS" dirty="0"/>
              <a:t> B = 2</a:t>
            </a:r>
            <a:r>
              <a:rPr lang="en-US" baseline="30000" dirty="0"/>
              <a:t>6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85F183-BFED-4477-BD99-1E93C47D128E}"/>
              </a:ext>
            </a:extLst>
          </p:cNvPr>
          <p:cNvSpPr txBox="1"/>
          <p:nvPr/>
        </p:nvSpPr>
        <p:spPr>
          <a:xfrm>
            <a:off x="4950938" y="2666354"/>
            <a:ext cx="66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2048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32 = 2</a:t>
            </a:r>
            <a:r>
              <a:rPr lang="en-US" baseline="30000" dirty="0"/>
              <a:t>5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D1AA3D-6118-41B5-BC7B-A876C7D3E603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256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4 = 2</a:t>
            </a:r>
            <a:r>
              <a:rPr lang="en-US" baseline="30000" dirty="0"/>
              <a:t>2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48FB8E-3F18-4FA0-82E2-AE525A7ADF0D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256 B  = 2</a:t>
            </a:r>
            <a:r>
              <a:rPr lang="en-US" baseline="30000" dirty="0"/>
              <a:t>8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F15836-1ADC-4050-BB9C-31034F93306D}"/>
              </a:ext>
            </a:extLst>
          </p:cNvPr>
          <p:cNvSpPr txBox="1"/>
          <p:nvPr/>
        </p:nvSpPr>
        <p:spPr>
          <a:xfrm>
            <a:off x="4950936" y="3386254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b</a:t>
            </a:r>
            <a:r>
              <a:rPr lang="sr-Latn-RS" dirty="0"/>
              <a:t>roj tag bitova T</a:t>
            </a:r>
            <a:r>
              <a:rPr lang="en-US" dirty="0"/>
              <a:t>he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broju</a:t>
            </a:r>
            <a:r>
              <a:rPr lang="en-US" dirty="0"/>
              <a:t> </a:t>
            </a:r>
            <a:r>
              <a:rPr lang="en-US" dirty="0" err="1"/>
              <a:t>indeksa</a:t>
            </a:r>
            <a:r>
              <a:rPr lang="en-US" dirty="0"/>
              <a:t> </a:t>
            </a:r>
            <a:r>
              <a:rPr lang="en-US" dirty="0" err="1"/>
              <a:t>bloka</a:t>
            </a:r>
            <a:r>
              <a:rPr lang="en-US" dirty="0"/>
              <a:t>,</a:t>
            </a:r>
            <a:r>
              <a:rPr lang="sr-Latn-RS" dirty="0"/>
              <a:t> </a:t>
            </a:r>
            <a:r>
              <a:rPr lang="en-US" dirty="0" err="1"/>
              <a:t>tj</a:t>
            </a:r>
            <a:r>
              <a:rPr lang="en-US" dirty="0"/>
              <a:t>.</a:t>
            </a:r>
            <a:r>
              <a:rPr lang="sr-Latn-RS" dirty="0"/>
              <a:t> log</a:t>
            </a:r>
            <a:r>
              <a:rPr lang="sr-Latn-RS" baseline="-25000" dirty="0"/>
              <a:t>2</a:t>
            </a:r>
            <a:r>
              <a:rPr lang="sr-Latn-RS" dirty="0"/>
              <a:t>(N</a:t>
            </a:r>
            <a:r>
              <a:rPr lang="sr-Latn-RS" baseline="-25000" dirty="0"/>
              <a:t>MB</a:t>
            </a:r>
            <a:r>
              <a:rPr lang="sr-Latn-RS" dirty="0"/>
              <a:t>)</a:t>
            </a:r>
          </a:p>
          <a:p>
            <a:r>
              <a:rPr lang="sr-Latn-RS" dirty="0"/>
              <a:t>T </a:t>
            </a:r>
            <a:r>
              <a:rPr lang="en-US" dirty="0"/>
              <a:t>= 5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5276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EE84DB0-4468-4B02-9C59-FD3C5FD5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407" y="364945"/>
            <a:ext cx="6648565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</a:t>
            </a:r>
            <a:endParaRPr lang="sr-Latn-R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2 kB = 2048 B = 2</a:t>
            </a:r>
            <a:r>
              <a:rPr lang="en-US" baseline="30000" dirty="0"/>
              <a:t>11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1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</a:t>
            </a:r>
            <a:r>
              <a:rPr lang="en-US" dirty="0"/>
              <a:t>64</a:t>
            </a:r>
            <a:r>
              <a:rPr lang="sr-Latn-RS" dirty="0"/>
              <a:t> B = 2</a:t>
            </a:r>
            <a:r>
              <a:rPr lang="en-US" baseline="30000" dirty="0"/>
              <a:t>6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2048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32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256</a:t>
            </a:r>
            <a:r>
              <a:rPr lang="sr-Latn-RS" dirty="0"/>
              <a:t> / </a:t>
            </a:r>
            <a:r>
              <a:rPr lang="en-US" dirty="0"/>
              <a:t>64</a:t>
            </a:r>
            <a:r>
              <a:rPr lang="sr-Latn-RS" dirty="0"/>
              <a:t> = </a:t>
            </a:r>
            <a:r>
              <a:rPr lang="en-US" dirty="0"/>
              <a:t>4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256 B  = 2</a:t>
            </a:r>
            <a:r>
              <a:rPr lang="en-US" baseline="30000" dirty="0"/>
              <a:t>8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 = </a:t>
            </a:r>
            <a:r>
              <a:rPr lang="en-US" dirty="0"/>
              <a:t>5</a:t>
            </a:r>
            <a:r>
              <a:rPr lang="sr-Latn-RS" dirty="0"/>
              <a:t> bitova.</a:t>
            </a:r>
          </a:p>
          <a:p>
            <a:endParaRPr lang="sr-Latn-R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7427168" y="5368754"/>
            <a:ext cx="4124466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560210" y="981047"/>
            <a:ext cx="165100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39763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407841" y="3052956"/>
            <a:ext cx="191922" cy="314344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576770" y="884159"/>
            <a:ext cx="1491676" cy="1709751"/>
          </a:xfrm>
          <a:prstGeom prst="roundRect">
            <a:avLst>
              <a:gd name="adj" fmla="val 8185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410136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10050815" y="958493"/>
            <a:ext cx="1136821" cy="1476798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675266" y="744107"/>
            <a:ext cx="782314" cy="227609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9329591" y="5428235"/>
            <a:ext cx="2203381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501812" y="5428235"/>
            <a:ext cx="1820796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838200" y="4338249"/>
            <a:ext cx="516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Tag = </a:t>
            </a:r>
            <a:r>
              <a:rPr lang="en-US" b="1" dirty="0">
                <a:solidFill>
                  <a:schemeClr val="accent6"/>
                </a:solidFill>
              </a:rPr>
              <a:t>5 </a:t>
            </a:r>
            <a:r>
              <a:rPr lang="sr-Latn-RS" b="1" dirty="0">
                <a:solidFill>
                  <a:schemeClr val="accent6"/>
                </a:solidFill>
              </a:rPr>
              <a:t>bitova</a:t>
            </a:r>
            <a:r>
              <a:rPr lang="sr-Latn-RS" dirty="0"/>
              <a:t>.</a:t>
            </a:r>
          </a:p>
          <a:p>
            <a:r>
              <a:rPr lang="sr-Latn-RS" dirty="0"/>
              <a:t>Reč = </a:t>
            </a:r>
            <a:r>
              <a:rPr lang="en-US" b="1" dirty="0">
                <a:solidFill>
                  <a:srgbClr val="A70431"/>
                </a:solidFill>
              </a:rPr>
              <a:t>6</a:t>
            </a:r>
            <a:r>
              <a:rPr lang="sr-Latn-RS" b="1" dirty="0">
                <a:solidFill>
                  <a:srgbClr val="A70431"/>
                </a:solidFill>
              </a:rPr>
              <a:t> bit</a:t>
            </a:r>
            <a:r>
              <a:rPr lang="en-US" b="1" dirty="0" err="1">
                <a:solidFill>
                  <a:srgbClr val="A70431"/>
                </a:solidFill>
              </a:rPr>
              <a:t>ov</a:t>
            </a:r>
            <a:r>
              <a:rPr lang="sr-Latn-RS" b="1" dirty="0">
                <a:solidFill>
                  <a:srgbClr val="A70431"/>
                </a:solidFill>
              </a:rPr>
              <a:t>a. (offset)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53540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#4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/>
              <a:t>Računar poseduje </a:t>
            </a:r>
            <a:r>
              <a:rPr lang="en-US" sz="2000" dirty="0" err="1"/>
              <a:t>operativnu</a:t>
            </a:r>
            <a:r>
              <a:rPr lang="en-US" sz="2000" dirty="0"/>
              <a:t> </a:t>
            </a:r>
            <a:r>
              <a:rPr lang="en-US" sz="2000" dirty="0" err="1"/>
              <a:t>memoriju</a:t>
            </a:r>
            <a:r>
              <a:rPr lang="en-US" sz="2000" dirty="0"/>
              <a:t> </a:t>
            </a:r>
            <a:r>
              <a:rPr lang="en-US" sz="2000" dirty="0" err="1"/>
              <a:t>kapaciteta</a:t>
            </a:r>
            <a:r>
              <a:rPr lang="en-US" sz="2000" dirty="0"/>
              <a:t> 4 kB </a:t>
            </a:r>
            <a:r>
              <a:rPr lang="en-US" sz="2000" dirty="0" err="1"/>
              <a:t>podeljenu</a:t>
            </a:r>
            <a:r>
              <a:rPr lang="en-US" sz="2000" dirty="0"/>
              <a:t> u </a:t>
            </a:r>
            <a:r>
              <a:rPr lang="en-US" sz="2000" dirty="0" err="1"/>
              <a:t>blokove</a:t>
            </a:r>
            <a:r>
              <a:rPr lang="en-US" sz="2000" dirty="0"/>
              <a:t> </a:t>
            </a:r>
            <a:r>
              <a:rPr lang="en-US" sz="2000" dirty="0" err="1"/>
              <a:t>veličine</a:t>
            </a:r>
            <a:r>
              <a:rPr lang="en-US" sz="2000" dirty="0"/>
              <a:t> 16 B, a </a:t>
            </a:r>
            <a:r>
              <a:rPr lang="en-US" sz="2000" dirty="0" err="1"/>
              <a:t>keš</a:t>
            </a:r>
            <a:r>
              <a:rPr lang="en-US" sz="2000" dirty="0"/>
              <a:t> je </a:t>
            </a:r>
            <a:r>
              <a:rPr lang="en-US" sz="2000" dirty="0" err="1"/>
              <a:t>veličine</a:t>
            </a:r>
            <a:r>
              <a:rPr lang="en-US" sz="2000" dirty="0"/>
              <a:t> 512 B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koristi</a:t>
            </a:r>
            <a:r>
              <a:rPr lang="en-US" sz="2000" dirty="0"/>
              <a:t> </a:t>
            </a:r>
            <a:r>
              <a:rPr lang="en-US" sz="2000" b="1" dirty="0"/>
              <a:t>8-struko</a:t>
            </a:r>
            <a:r>
              <a:rPr lang="sr-Latn-RS" sz="2000" b="1" dirty="0"/>
              <a:t> (k=8)</a:t>
            </a:r>
            <a:r>
              <a:rPr lang="en-US" sz="2000" b="1" dirty="0"/>
              <a:t> </a:t>
            </a:r>
            <a:r>
              <a:rPr lang="en-US" sz="2000" b="1" dirty="0" err="1"/>
              <a:t>asocijativno</a:t>
            </a:r>
            <a:r>
              <a:rPr lang="en-US" sz="2000" b="1" dirty="0"/>
              <a:t> </a:t>
            </a:r>
            <a:r>
              <a:rPr lang="en-US" sz="2000" b="1" dirty="0" err="1"/>
              <a:t>preslikavanje</a:t>
            </a:r>
            <a:r>
              <a:rPr lang="en-US" sz="2000" b="1" dirty="0"/>
              <a:t> </a:t>
            </a:r>
            <a:r>
              <a:rPr lang="en-US" sz="2000" b="1" dirty="0" err="1"/>
              <a:t>skupa</a:t>
            </a:r>
            <a:r>
              <a:rPr lang="en-US" sz="2000" dirty="0"/>
              <a:t>. </a:t>
            </a:r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format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.</a:t>
            </a:r>
            <a:endParaRPr lang="sr-Latn-RS" sz="2000" dirty="0"/>
          </a:p>
          <a:p>
            <a:endParaRPr lang="sr-Latn-RS" sz="2000" dirty="0"/>
          </a:p>
          <a:p>
            <a:r>
              <a:rPr lang="sr-Latn-RS" sz="2000" b="1" i="1" dirty="0"/>
              <a:t>k označava broj linija po skupu, a ne broj skupova!</a:t>
            </a:r>
            <a:endParaRPr lang="en-US" sz="20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F901CBA-FF82-4FBF-9DC2-7E6EA36B6E84}"/>
              </a:ext>
            </a:extLst>
          </p:cNvPr>
          <p:cNvSpPr txBox="1"/>
          <p:nvPr/>
        </p:nvSpPr>
        <p:spPr>
          <a:xfrm>
            <a:off x="4950939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RAM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0F46D24-BA8B-494A-A46F-16E208781FEC}"/>
              </a:ext>
            </a:extLst>
          </p:cNvPr>
          <p:cNvSpPr txBox="1"/>
          <p:nvPr/>
        </p:nvSpPr>
        <p:spPr>
          <a:xfrm>
            <a:off x="4950939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</a:t>
            </a:r>
            <a:r>
              <a:rPr lang="sr-Latn-RS" dirty="0"/>
              <a:t>žina memorijske adrese 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</a:t>
            </a:r>
            <a:r>
              <a:rPr lang="en-US" dirty="0"/>
              <a:t>2</a:t>
            </a:r>
            <a:r>
              <a:rPr lang="sr-Latn-RS" dirty="0"/>
              <a:t>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8D675E4-81DD-4A8D-8348-56A8016446BB}"/>
              </a:ext>
            </a:extLst>
          </p:cNvPr>
          <p:cNvSpPr txBox="1"/>
          <p:nvPr/>
        </p:nvSpPr>
        <p:spPr>
          <a:xfrm>
            <a:off x="4950939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Veličina bloka B = </a:t>
            </a:r>
            <a:r>
              <a:rPr lang="en-US" dirty="0"/>
              <a:t>16</a:t>
            </a:r>
            <a:r>
              <a:rPr lang="sr-Latn-RS" dirty="0"/>
              <a:t> B = 2</a:t>
            </a:r>
            <a:r>
              <a:rPr lang="en-US" baseline="30000" dirty="0"/>
              <a:t>4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85F183-BFED-4477-BD99-1E93C47D128E}"/>
              </a:ext>
            </a:extLst>
          </p:cNvPr>
          <p:cNvSpPr txBox="1"/>
          <p:nvPr/>
        </p:nvSpPr>
        <p:spPr>
          <a:xfrm>
            <a:off x="4950938" y="2666354"/>
            <a:ext cx="669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blokova RAM memorije 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</a:t>
            </a:r>
            <a:r>
              <a:rPr lang="en-US" dirty="0"/>
              <a:t>4096</a:t>
            </a:r>
            <a:r>
              <a:rPr lang="sr-Latn-RS" dirty="0"/>
              <a:t> / </a:t>
            </a:r>
            <a:r>
              <a:rPr lang="en-US" dirty="0"/>
              <a:t>16</a:t>
            </a:r>
            <a:r>
              <a:rPr lang="sr-Latn-RS" dirty="0"/>
              <a:t> = </a:t>
            </a:r>
            <a:r>
              <a:rPr lang="en-US" dirty="0"/>
              <a:t>256 = 2</a:t>
            </a:r>
            <a:r>
              <a:rPr lang="en-US" baseline="30000" dirty="0"/>
              <a:t>8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9D1AA3D-6118-41B5-BC7B-A876C7D3E603}"/>
              </a:ext>
            </a:extLst>
          </p:cNvPr>
          <p:cNvSpPr txBox="1"/>
          <p:nvPr/>
        </p:nvSpPr>
        <p:spPr>
          <a:xfrm>
            <a:off x="4950937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linija keš memorije 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</a:t>
            </a:r>
            <a:r>
              <a:rPr lang="en-US" dirty="0"/>
              <a:t>512</a:t>
            </a:r>
            <a:r>
              <a:rPr lang="sr-Latn-RS" dirty="0"/>
              <a:t> / </a:t>
            </a:r>
            <a:r>
              <a:rPr lang="en-US" dirty="0"/>
              <a:t>16</a:t>
            </a:r>
            <a:r>
              <a:rPr lang="sr-Latn-RS" dirty="0"/>
              <a:t> = </a:t>
            </a:r>
            <a:r>
              <a:rPr lang="en-US" dirty="0"/>
              <a:t>32 = 2</a:t>
            </a:r>
            <a:r>
              <a:rPr lang="en-US" baseline="30000" dirty="0"/>
              <a:t>5</a:t>
            </a:r>
            <a:r>
              <a:rPr lang="sr-Latn-RS" dirty="0"/>
              <a:t>  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A48FB8E-3F18-4FA0-82E2-AE525A7ADF0D}"/>
              </a:ext>
            </a:extLst>
          </p:cNvPr>
          <p:cNvSpPr txBox="1"/>
          <p:nvPr/>
        </p:nvSpPr>
        <p:spPr>
          <a:xfrm>
            <a:off x="4950939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Kapacitet</a:t>
            </a:r>
            <a:r>
              <a:rPr lang="en-US" dirty="0"/>
              <a:t> </a:t>
            </a:r>
            <a:r>
              <a:rPr lang="sr-Latn-RS" dirty="0"/>
              <a:t>keš </a:t>
            </a:r>
            <a:r>
              <a:rPr lang="en-US" dirty="0" err="1"/>
              <a:t>memorije</a:t>
            </a:r>
            <a:r>
              <a:rPr lang="en-US" dirty="0"/>
              <a:t> C</a:t>
            </a:r>
            <a:r>
              <a:rPr lang="sr-Latn-RS" baseline="-25000" dirty="0"/>
              <a:t>CACHE</a:t>
            </a:r>
            <a:r>
              <a:rPr lang="en-US" dirty="0"/>
              <a:t> = 512 B  = 2</a:t>
            </a:r>
            <a:r>
              <a:rPr lang="en-US" baseline="30000" dirty="0"/>
              <a:t>9</a:t>
            </a:r>
            <a:r>
              <a:rPr lang="en-US" dirty="0"/>
              <a:t> B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8F15836-1ADC-4050-BB9C-31034F93306D}"/>
              </a:ext>
            </a:extLst>
          </p:cNvPr>
          <p:cNvSpPr txBox="1"/>
          <p:nvPr/>
        </p:nvSpPr>
        <p:spPr>
          <a:xfrm>
            <a:off x="4950936" y="3983414"/>
            <a:ext cx="51664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Kod</a:t>
            </a:r>
            <a:r>
              <a:rPr lang="en-US" b="1" dirty="0"/>
              <a:t> </a:t>
            </a:r>
            <a:r>
              <a:rPr lang="sr-Latn-RS" b="1" dirty="0"/>
              <a:t>set-</a:t>
            </a:r>
            <a:r>
              <a:rPr lang="en-US" b="1" dirty="0" err="1"/>
              <a:t>asocijativnog</a:t>
            </a:r>
            <a:r>
              <a:rPr lang="en-US" b="1" dirty="0"/>
              <a:t> </a:t>
            </a:r>
            <a:r>
              <a:rPr lang="en-US" b="1" dirty="0" err="1"/>
              <a:t>preslikavanja</a:t>
            </a:r>
            <a:r>
              <a:rPr lang="en-US" dirty="0"/>
              <a:t>, </a:t>
            </a:r>
            <a:r>
              <a:rPr lang="sr-Latn-RS" dirty="0"/>
              <a:t>broj bitova za skup dobija se kao d = log</a:t>
            </a:r>
            <a:r>
              <a:rPr lang="sr-Latn-RS" baseline="-25000" dirty="0"/>
              <a:t>2</a:t>
            </a:r>
            <a:r>
              <a:rPr lang="sr-Latn-RS" dirty="0"/>
              <a:t>(v) = 2 </a:t>
            </a:r>
          </a:p>
          <a:p>
            <a:endParaRPr lang="sr-Latn-RS" dirty="0"/>
          </a:p>
          <a:p>
            <a:r>
              <a:rPr lang="sr-Latn-RS" dirty="0"/>
              <a:t>Broj tag bitova T dobijamo kada od indeksa bloka (log2(N</a:t>
            </a:r>
            <a:r>
              <a:rPr lang="sr-Latn-RS" baseline="-25000" dirty="0"/>
              <a:t>MB</a:t>
            </a:r>
            <a:r>
              <a:rPr lang="sr-Latn-RS" dirty="0"/>
              <a:t>)) oduzmemo broj bitova za skup (log2(v))</a:t>
            </a:r>
          </a:p>
          <a:p>
            <a:r>
              <a:rPr lang="sr-Latn-RS" dirty="0"/>
              <a:t>T = 8 – 2 = 6 bitova.</a:t>
            </a:r>
          </a:p>
          <a:p>
            <a:endParaRPr lang="sr-Latn-R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BA5AEF-C5A9-45B9-B550-3D0D60DF48F4}"/>
              </a:ext>
            </a:extLst>
          </p:cNvPr>
          <p:cNvSpPr txBox="1"/>
          <p:nvPr/>
        </p:nvSpPr>
        <p:spPr>
          <a:xfrm>
            <a:off x="4950937" y="3376872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Broj </a:t>
            </a:r>
            <a:r>
              <a:rPr lang="en-US" dirty="0" err="1"/>
              <a:t>skupova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sr-Latn-RS" dirty="0"/>
              <a:t>š memorije v = N</a:t>
            </a:r>
            <a:r>
              <a:rPr lang="sr-Latn-RS" baseline="-25000" dirty="0"/>
              <a:t>CB</a:t>
            </a:r>
            <a:r>
              <a:rPr lang="sr-Latn-RS" dirty="0"/>
              <a:t> / k = 32 / 8 = 4</a:t>
            </a:r>
            <a:r>
              <a:rPr lang="en-US" dirty="0"/>
              <a:t> = 2</a:t>
            </a:r>
            <a:r>
              <a:rPr lang="sr-Latn-RS" baseline="30000" dirty="0"/>
              <a:t>2</a:t>
            </a:r>
            <a:r>
              <a:rPr lang="sr-Latn-R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1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51FE9BF-58DC-459E-B057-7CAAAF82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459" y="384195"/>
            <a:ext cx="7350019" cy="5453056"/>
          </a:xfrm>
          <a:prstGeom prst="rect">
            <a:avLst/>
          </a:prstGeom>
          <a:solidFill>
            <a:schemeClr val="bg1"/>
          </a:solidFill>
          <a:ln w="28575">
            <a:solidFill>
              <a:srgbClr val="A7043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</a:t>
            </a:r>
            <a:r>
              <a:rPr lang="sr-Latn-RS" sz="4000" b="1" dirty="0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D3E3FE-1797-4795-9754-DC1EFE117ECD}"/>
              </a:ext>
            </a:extLst>
          </p:cNvPr>
          <p:cNvSpPr txBox="1"/>
          <p:nvPr/>
        </p:nvSpPr>
        <p:spPr>
          <a:xfrm>
            <a:off x="766125" y="12265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RAM</a:t>
            </a:r>
            <a:r>
              <a:rPr lang="en-US" dirty="0"/>
              <a:t> = 4 kB = 4096 B = 2</a:t>
            </a:r>
            <a:r>
              <a:rPr lang="en-US" baseline="30000" dirty="0"/>
              <a:t>12</a:t>
            </a:r>
            <a:r>
              <a:rPr lang="en-US" dirty="0"/>
              <a:t> 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3CB661A-452B-414B-81D9-2C0532809647}"/>
              </a:ext>
            </a:extLst>
          </p:cNvPr>
          <p:cNvSpPr txBox="1"/>
          <p:nvPr/>
        </p:nvSpPr>
        <p:spPr>
          <a:xfrm>
            <a:off x="766125" y="194645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 = log</a:t>
            </a:r>
            <a:r>
              <a:rPr lang="sr-Latn-RS" baseline="-25000" dirty="0"/>
              <a:t>2</a:t>
            </a:r>
            <a:r>
              <a:rPr lang="sr-Latn-RS" dirty="0"/>
              <a:t>(C</a:t>
            </a:r>
            <a:r>
              <a:rPr lang="sr-Latn-RS" baseline="-25000" dirty="0"/>
              <a:t>RAM</a:t>
            </a:r>
            <a:r>
              <a:rPr lang="sr-Latn-RS" dirty="0"/>
              <a:t>) = 12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C3C4A47-EA51-45BA-AB0D-DBD331036231}"/>
              </a:ext>
            </a:extLst>
          </p:cNvPr>
          <p:cNvSpPr txBox="1"/>
          <p:nvPr/>
        </p:nvSpPr>
        <p:spPr>
          <a:xfrm>
            <a:off x="766125" y="23064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B = 16 B = 2</a:t>
            </a:r>
            <a:r>
              <a:rPr lang="sr-Latn-RS" baseline="30000" dirty="0"/>
              <a:t>4</a:t>
            </a:r>
            <a:r>
              <a:rPr lang="sr-Latn-RS" dirty="0"/>
              <a:t> B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8105E80-32E2-400B-AF2B-213A496B2A16}"/>
              </a:ext>
            </a:extLst>
          </p:cNvPr>
          <p:cNvSpPr txBox="1"/>
          <p:nvPr/>
        </p:nvSpPr>
        <p:spPr>
          <a:xfrm>
            <a:off x="766124" y="266635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MB </a:t>
            </a:r>
            <a:r>
              <a:rPr lang="sr-Latn-RS" dirty="0"/>
              <a:t>= C</a:t>
            </a:r>
            <a:r>
              <a:rPr lang="sr-Latn-RS" baseline="-25000" dirty="0"/>
              <a:t>RAM</a:t>
            </a:r>
            <a:r>
              <a:rPr lang="sr-Latn-RS" dirty="0"/>
              <a:t> / B = 4096 / 16 = 256 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27F42-04D8-4150-9867-A8B02E2096BA}"/>
              </a:ext>
            </a:extLst>
          </p:cNvPr>
          <p:cNvSpPr txBox="1"/>
          <p:nvPr/>
        </p:nvSpPr>
        <p:spPr>
          <a:xfrm>
            <a:off x="766123" y="3026304"/>
            <a:ext cx="591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N</a:t>
            </a:r>
            <a:r>
              <a:rPr lang="sr-Latn-RS" baseline="-25000" dirty="0"/>
              <a:t>CB </a:t>
            </a:r>
            <a:r>
              <a:rPr lang="sr-Latn-RS" dirty="0"/>
              <a:t>= C</a:t>
            </a:r>
            <a:r>
              <a:rPr lang="sr-Latn-RS" baseline="-25000" dirty="0"/>
              <a:t>CACHE</a:t>
            </a:r>
            <a:r>
              <a:rPr lang="sr-Latn-RS" dirty="0"/>
              <a:t> / B = 512 / 16 = 32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CCB683C-9BEB-4672-93F5-07779DA92FD1}"/>
              </a:ext>
            </a:extLst>
          </p:cNvPr>
          <p:cNvSpPr txBox="1"/>
          <p:nvPr/>
        </p:nvSpPr>
        <p:spPr>
          <a:xfrm>
            <a:off x="766125" y="1586504"/>
            <a:ext cx="576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sr-Latn-RS" baseline="-25000" dirty="0"/>
              <a:t>CACHE</a:t>
            </a:r>
            <a:r>
              <a:rPr lang="en-US" dirty="0"/>
              <a:t> = </a:t>
            </a:r>
            <a:r>
              <a:rPr lang="sr-Latn-RS" dirty="0"/>
              <a:t>512</a:t>
            </a:r>
            <a:r>
              <a:rPr lang="en-US" dirty="0"/>
              <a:t> B  = 2</a:t>
            </a:r>
            <a:r>
              <a:rPr lang="sr-Latn-RS" baseline="30000" dirty="0"/>
              <a:t>9</a:t>
            </a:r>
            <a:r>
              <a:rPr lang="en-US" dirty="0"/>
              <a:t> B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33AD57-E445-4956-B8EF-637DC086B881}"/>
              </a:ext>
            </a:extLst>
          </p:cNvPr>
          <p:cNvSpPr txBox="1"/>
          <p:nvPr/>
        </p:nvSpPr>
        <p:spPr>
          <a:xfrm>
            <a:off x="766122" y="3386254"/>
            <a:ext cx="516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 = 2 bita.</a:t>
            </a:r>
          </a:p>
          <a:p>
            <a:r>
              <a:rPr lang="sr-Latn-RS" dirty="0"/>
              <a:t>T = 6 bitova.</a:t>
            </a:r>
          </a:p>
          <a:p>
            <a:endParaRPr lang="sr-Latn-R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402F8FB0-B4D1-4C06-8D3D-316071F400A3}"/>
              </a:ext>
            </a:extLst>
          </p:cNvPr>
          <p:cNvSpPr/>
          <p:nvPr/>
        </p:nvSpPr>
        <p:spPr>
          <a:xfrm>
            <a:off x="6905515" y="5387416"/>
            <a:ext cx="4627457" cy="52735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23B3DA1C-801A-4A55-933D-B52440CA3DB7}"/>
              </a:ext>
            </a:extLst>
          </p:cNvPr>
          <p:cNvSpPr/>
          <p:nvPr/>
        </p:nvSpPr>
        <p:spPr>
          <a:xfrm>
            <a:off x="2922522" y="1226554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xmlns="" id="{E1ACB45A-ADD9-48D8-A98B-5EF503AE0C09}"/>
              </a:ext>
            </a:extLst>
          </p:cNvPr>
          <p:cNvSpPr/>
          <p:nvPr/>
        </p:nvSpPr>
        <p:spPr>
          <a:xfrm>
            <a:off x="2283254" y="1962930"/>
            <a:ext cx="372614" cy="35995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E5AAD370-99C2-477B-BCE9-7E1CF093FA17}"/>
              </a:ext>
            </a:extLst>
          </p:cNvPr>
          <p:cNvSpPr/>
          <p:nvPr/>
        </p:nvSpPr>
        <p:spPr>
          <a:xfrm>
            <a:off x="5170617" y="997964"/>
            <a:ext cx="1563821" cy="4554339"/>
          </a:xfrm>
          <a:prstGeom prst="roundRect">
            <a:avLst>
              <a:gd name="adj" fmla="val 8185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F43216BE-C9AA-4358-BE5E-089E1763B986}"/>
              </a:ext>
            </a:extLst>
          </p:cNvPr>
          <p:cNvSpPr/>
          <p:nvPr/>
        </p:nvSpPr>
        <p:spPr>
          <a:xfrm>
            <a:off x="3465460" y="2663876"/>
            <a:ext cx="372614" cy="35995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xmlns="" id="{A0DF2ACC-A769-43C2-B5FF-443E7199B64E}"/>
              </a:ext>
            </a:extLst>
          </p:cNvPr>
          <p:cNvSpPr/>
          <p:nvPr/>
        </p:nvSpPr>
        <p:spPr>
          <a:xfrm>
            <a:off x="3397422" y="3043245"/>
            <a:ext cx="292076" cy="314344"/>
          </a:xfrm>
          <a:prstGeom prst="roundRect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B3107FB-32D2-48C3-94C8-F7FF3516A628}"/>
              </a:ext>
            </a:extLst>
          </p:cNvPr>
          <p:cNvSpPr/>
          <p:nvPr/>
        </p:nvSpPr>
        <p:spPr>
          <a:xfrm>
            <a:off x="8110480" y="932958"/>
            <a:ext cx="1470125" cy="3702837"/>
          </a:xfrm>
          <a:prstGeom prst="roundRect">
            <a:avLst>
              <a:gd name="adj" fmla="val 8185"/>
            </a:avLst>
          </a:prstGeom>
          <a:solidFill>
            <a:schemeClr val="accent4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961CE2DF-9259-42A0-A0EE-73C8EF868E73}"/>
              </a:ext>
            </a:extLst>
          </p:cNvPr>
          <p:cNvSpPr/>
          <p:nvPr/>
        </p:nvSpPr>
        <p:spPr>
          <a:xfrm>
            <a:off x="1153056" y="3718479"/>
            <a:ext cx="191922" cy="314344"/>
          </a:xfrm>
          <a:prstGeom prst="roundRect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0F9AAD3-0522-4016-A03A-16ECE0123C29}"/>
              </a:ext>
            </a:extLst>
          </p:cNvPr>
          <p:cNvSpPr/>
          <p:nvPr/>
        </p:nvSpPr>
        <p:spPr>
          <a:xfrm>
            <a:off x="9580606" y="971716"/>
            <a:ext cx="1136821" cy="3504591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D67399ED-A43A-4E30-99EE-9A2C0C565DEA}"/>
              </a:ext>
            </a:extLst>
          </p:cNvPr>
          <p:cNvSpPr/>
          <p:nvPr/>
        </p:nvSpPr>
        <p:spPr>
          <a:xfrm>
            <a:off x="6136986" y="762181"/>
            <a:ext cx="597451" cy="20953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4B067C5-3870-458C-BCB3-46BE784D59C2}"/>
              </a:ext>
            </a:extLst>
          </p:cNvPr>
          <p:cNvSpPr/>
          <p:nvPr/>
        </p:nvSpPr>
        <p:spPr>
          <a:xfrm>
            <a:off x="9981698" y="5453306"/>
            <a:ext cx="1434552" cy="364695"/>
          </a:xfrm>
          <a:prstGeom prst="roundRect">
            <a:avLst/>
          </a:prstGeom>
          <a:solidFill>
            <a:srgbClr val="A70431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8D8DCBA-272F-46FA-B645-7F8E23120EDF}"/>
              </a:ext>
            </a:extLst>
          </p:cNvPr>
          <p:cNvSpPr/>
          <p:nvPr/>
        </p:nvSpPr>
        <p:spPr>
          <a:xfrm>
            <a:off x="7748532" y="1029924"/>
            <a:ext cx="36166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C23BDA49-531D-45A1-BCE5-CE9DACC113FD}"/>
              </a:ext>
            </a:extLst>
          </p:cNvPr>
          <p:cNvSpPr/>
          <p:nvPr/>
        </p:nvSpPr>
        <p:spPr>
          <a:xfrm>
            <a:off x="9223088" y="5453306"/>
            <a:ext cx="734807" cy="364695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12E58904-D6BE-4688-91FF-56188BD8E390}"/>
              </a:ext>
            </a:extLst>
          </p:cNvPr>
          <p:cNvSpPr/>
          <p:nvPr/>
        </p:nvSpPr>
        <p:spPr>
          <a:xfrm>
            <a:off x="7025489" y="5453306"/>
            <a:ext cx="2184128" cy="364695"/>
          </a:xfrm>
          <a:prstGeom prst="roundRect">
            <a:avLst>
              <a:gd name="adj" fmla="val 8185"/>
            </a:avLst>
          </a:prstGeom>
          <a:solidFill>
            <a:schemeClr val="accent6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B7F92FB-43F4-4895-A3D5-F2D202352D40}"/>
              </a:ext>
            </a:extLst>
          </p:cNvPr>
          <p:cNvSpPr txBox="1"/>
          <p:nvPr/>
        </p:nvSpPr>
        <p:spPr>
          <a:xfrm>
            <a:off x="583016" y="4338249"/>
            <a:ext cx="5166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Tag  = </a:t>
            </a:r>
            <a:r>
              <a:rPr lang="sr-Latn-R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bitova</a:t>
            </a: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Skup = </a:t>
            </a:r>
            <a:r>
              <a:rPr lang="sr-Latn-RS" b="1" dirty="0">
                <a:solidFill>
                  <a:srgbClr val="41719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bita. </a:t>
            </a:r>
          </a:p>
          <a:p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Reč  = </a:t>
            </a:r>
            <a:r>
              <a:rPr lang="sr-Latn-RS" b="1" dirty="0">
                <a:solidFill>
                  <a:srgbClr val="A704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bita. (offset)</a:t>
            </a:r>
          </a:p>
          <a:p>
            <a:endParaRPr lang="sr-Latn-R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xmlns="" id="{FD411A98-82DB-4C92-BAEE-86C89F43DD9B}"/>
              </a:ext>
            </a:extLst>
          </p:cNvPr>
          <p:cNvSpPr/>
          <p:nvPr/>
        </p:nvSpPr>
        <p:spPr>
          <a:xfrm>
            <a:off x="1152993" y="3415571"/>
            <a:ext cx="191923" cy="268969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#5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 err="1"/>
              <a:t>Računar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Intel i486DX </a:t>
            </a:r>
            <a:r>
              <a:rPr lang="en-US" sz="2000" dirty="0" err="1"/>
              <a:t>procesorom</a:t>
            </a:r>
            <a:r>
              <a:rPr lang="en-US" sz="2000" dirty="0"/>
              <a:t> poseduje 16 MB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.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procesora</a:t>
            </a:r>
            <a:r>
              <a:rPr lang="en-US" sz="2000" dirty="0"/>
              <a:t> </a:t>
            </a:r>
            <a:r>
              <a:rPr lang="en-US" sz="2000" dirty="0" err="1"/>
              <a:t>iznosi</a:t>
            </a:r>
            <a:r>
              <a:rPr lang="en-US" sz="2000" dirty="0"/>
              <a:t> 8 kB, a </a:t>
            </a:r>
            <a:r>
              <a:rPr lang="en-US" sz="2000" dirty="0" err="1"/>
              <a:t>preslikavanje</a:t>
            </a:r>
            <a:r>
              <a:rPr lang="en-US" sz="2000" dirty="0"/>
              <a:t> je </a:t>
            </a:r>
            <a:r>
              <a:rPr lang="en-US" sz="2000" dirty="0" err="1"/>
              <a:t>direktno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je 32 B.</a:t>
            </a:r>
          </a:p>
          <a:p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polja</a:t>
            </a:r>
            <a:r>
              <a:rPr lang="en-US" sz="2000" dirty="0"/>
              <a:t>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.</a:t>
            </a:r>
          </a:p>
          <a:p>
            <a:endParaRPr lang="sr-Latn-RS" sz="20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xmlns="" id="{370C47ED-1004-4623-A1B7-BACA7D204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399" y="1271177"/>
            <a:ext cx="6007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Iz kapaciteta RAM memorije možemo pronaći dužinu fizičke adrese u bitovima: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B7E7526E-6436-4FAD-B32A-7B4D1F41B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9399" y="1795056"/>
          <a:ext cx="3975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3" imgW="3974760" imgH="279360" progId="Equation.DSMT4">
                  <p:embed/>
                </p:oleObj>
              </mc:Choice>
              <mc:Fallback>
                <p:oleObj name="Equation" r:id="rId3" imgW="397476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B7E7526E-6436-4FAD-B32A-7B4D1F41B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99399" y="1795056"/>
                        <a:ext cx="3975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3B22A00-449D-4B3D-8F32-A6787FFB773D}"/>
              </a:ext>
            </a:extLst>
          </p:cNvPr>
          <p:cNvSpPr/>
          <p:nvPr/>
        </p:nvSpPr>
        <p:spPr>
          <a:xfrm>
            <a:off x="4799399" y="2136670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Dužinu reči (ofseta) dobijamo iz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47247883-1BA1-40FF-B1A0-2C2899A83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9399" y="2483577"/>
          <a:ext cx="1892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5" imgW="1892160" imgH="279360" progId="Equation.DSMT4">
                  <p:embed/>
                </p:oleObj>
              </mc:Choice>
              <mc:Fallback>
                <p:oleObj name="Equation" r:id="rId5" imgW="1892160" imgH="27936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47247883-1BA1-40FF-B1A0-2C2899A83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99399" y="2483577"/>
                        <a:ext cx="1892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A6F9007-8568-4385-89C0-8D25D6916E59}"/>
              </a:ext>
            </a:extLst>
          </p:cNvPr>
          <p:cNvSpPr/>
          <p:nvPr/>
        </p:nvSpPr>
        <p:spPr>
          <a:xfrm>
            <a:off x="4799399" y="2825191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Ovoliko LSB bitova odvajamo iz fizičke adrese za ofset (</a:t>
            </a:r>
            <a:r>
              <a:rPr lang="sr-Latn-RS" sz="12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crveni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9CFAB03-4B38-49EA-A07E-9D787C01F12D}"/>
              </a:ext>
            </a:extLst>
          </p:cNvPr>
          <p:cNvSpPr/>
          <p:nvPr/>
        </p:nvSpPr>
        <p:spPr>
          <a:xfrm>
            <a:off x="4799399" y="3367858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u operativnoj memoriji dobijamo kao količnik kapaciteta operativne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D5C12D3C-83AA-425E-9464-90EA37E4B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9399" y="3910525"/>
          <a:ext cx="204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7" imgW="2044440" imgH="457200" progId="Equation.DSMT4">
                  <p:embed/>
                </p:oleObj>
              </mc:Choice>
              <mc:Fallback>
                <p:oleObj name="Equation" r:id="rId7" imgW="2044440" imgH="457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D5C12D3C-83AA-425E-9464-90EA37E4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9399" y="3910525"/>
                        <a:ext cx="204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734686-95F3-4549-A8E5-52551D29E9CB}"/>
              </a:ext>
            </a:extLst>
          </p:cNvPr>
          <p:cNvSpPr/>
          <p:nvPr/>
        </p:nvSpPr>
        <p:spPr>
          <a:xfrm>
            <a:off x="4799399" y="4429938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Prvi blok je B(0), a poslednji blok je B(2</a:t>
            </a:r>
            <a:r>
              <a:rPr lang="en-U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19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-1).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2063" name="Picture 15">
            <a:extLst>
              <a:ext uri="{FF2B5EF4-FFF2-40B4-BE49-F238E27FC236}">
                <a16:creationId xmlns:a16="http://schemas.microsoft.com/office/drawing/2014/main" xmlns="" id="{6BD01FE2-3DA7-4BE2-86EE-CD39F9EC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32" y="4059982"/>
            <a:ext cx="1849409" cy="17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71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#5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 err="1"/>
              <a:t>Računar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Intel i486DX </a:t>
            </a:r>
            <a:r>
              <a:rPr lang="en-US" sz="2000" dirty="0" err="1"/>
              <a:t>procesorom</a:t>
            </a:r>
            <a:r>
              <a:rPr lang="en-US" sz="2000" dirty="0"/>
              <a:t> poseduje 16 MB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.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procesora</a:t>
            </a:r>
            <a:r>
              <a:rPr lang="en-US" sz="2000" dirty="0"/>
              <a:t> </a:t>
            </a:r>
            <a:r>
              <a:rPr lang="en-US" sz="2000" dirty="0" err="1"/>
              <a:t>iznosi</a:t>
            </a:r>
            <a:r>
              <a:rPr lang="en-US" sz="2000" dirty="0"/>
              <a:t> 8 kB, a </a:t>
            </a:r>
            <a:r>
              <a:rPr lang="en-US" sz="2000" dirty="0" err="1"/>
              <a:t>preslikavanje</a:t>
            </a:r>
            <a:r>
              <a:rPr lang="en-US" sz="2000" dirty="0"/>
              <a:t> je </a:t>
            </a:r>
            <a:r>
              <a:rPr lang="en-US" sz="2000" dirty="0" err="1"/>
              <a:t>direktno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je 32 B.</a:t>
            </a:r>
          </a:p>
          <a:p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polja</a:t>
            </a:r>
            <a:r>
              <a:rPr lang="en-US" sz="2000" dirty="0"/>
              <a:t>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.</a:t>
            </a:r>
          </a:p>
          <a:p>
            <a:endParaRPr lang="sr-Latn-RS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601EE7-A08E-4970-AF60-A3EF38262DB8}"/>
              </a:ext>
            </a:extLst>
          </p:cNvPr>
          <p:cNvSpPr/>
          <p:nvPr/>
        </p:nvSpPr>
        <p:spPr>
          <a:xfrm>
            <a:off x="4891474" y="1226554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(linija) u keš memoriji dobijamo kao količnik kapaciteta keš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8AB2B8AF-AC1D-4AFB-B4DE-CE4053A87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474" y="1842393"/>
          <a:ext cx="2527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3" imgW="2527200" imgH="457200" progId="Equation.DSMT4">
                  <p:embed/>
                </p:oleObj>
              </mc:Choice>
              <mc:Fallback>
                <p:oleObj name="Equation" r:id="rId3" imgW="2527200" imgH="457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8AB2B8AF-AC1D-4AFB-B4DE-CE4053A87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1474" y="1842393"/>
                        <a:ext cx="2527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BF3E04F-437E-4617-B3E2-061B32B2F240}"/>
              </a:ext>
            </a:extLst>
          </p:cNvPr>
          <p:cNvSpPr/>
          <p:nvPr/>
        </p:nvSpPr>
        <p:spPr>
          <a:xfrm>
            <a:off x="4891474" y="2434979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Prva linija je L(0), a poslednja linija je L(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255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2063" name="Picture 15">
            <a:extLst>
              <a:ext uri="{FF2B5EF4-FFF2-40B4-BE49-F238E27FC236}">
                <a16:creationId xmlns:a16="http://schemas.microsoft.com/office/drawing/2014/main" xmlns="" id="{6BD01FE2-3DA7-4BE2-86EE-CD39F9EC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32" y="4059982"/>
            <a:ext cx="1849409" cy="17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264E4D6A-05F4-4125-8B0D-7F31AFF3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474" y="2855058"/>
            <a:ext cx="4895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mapiranje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256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linija</a:t>
            </a: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potrebno je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8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je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endParaRPr kumimoji="0" lang="sr-Latn-R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93F99FB-DFB4-41BC-8707-958FCE5D5E5E}"/>
              </a:ext>
            </a:extLst>
          </p:cNvPr>
          <p:cNvSpPr/>
          <p:nvPr/>
        </p:nvSpPr>
        <p:spPr>
          <a:xfrm>
            <a:off x="4891474" y="38414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Ovoliko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LSB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posle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ofseta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odvajamo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za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skup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41719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plavi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slici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CE168245-54C6-42B6-B01F-C4F460B2D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474" y="3452109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Equation" r:id="rId6" imgW="888840" imgH="253800" progId="Equation.DSMT4">
                  <p:embed/>
                </p:oleObj>
              </mc:Choice>
              <mc:Fallback>
                <p:oleObj name="Equation" r:id="rId6" imgW="88884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xmlns="" id="{CE168245-54C6-42B6-B01F-C4F460B2D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91474" y="3452109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D92FDF-AD99-416B-BD47-2F12DAF6F897}"/>
              </a:ext>
            </a:extLst>
          </p:cNvPr>
          <p:cNvSpPr/>
          <p:nvPr/>
        </p:nvSpPr>
        <p:spPr>
          <a:xfrm>
            <a:off x="4891474" y="4438546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Konačno, preostale bitove iz fizičke adrese odvajamo za Tag bitove (</a:t>
            </a:r>
            <a:r>
              <a:rPr lang="sr-Latn-RS" sz="1200" b="1" dirty="0">
                <a:solidFill>
                  <a:srgbClr val="9BBB59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zeleni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#5</a:t>
            </a:r>
            <a:endParaRPr lang="sr-Latn-RS" sz="4000" b="1" dirty="0"/>
          </a:p>
        </p:txBody>
      </p:sp>
      <p:pic>
        <p:nvPicPr>
          <p:cNvPr id="2063" name="Picture 15">
            <a:extLst>
              <a:ext uri="{FF2B5EF4-FFF2-40B4-BE49-F238E27FC236}">
                <a16:creationId xmlns:a16="http://schemas.microsoft.com/office/drawing/2014/main" xmlns="" id="{6BD01FE2-3DA7-4BE2-86EE-CD39F9EC7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904" y="1434569"/>
            <a:ext cx="1849409" cy="172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C88621-D5FC-40D6-9865-91D70B0EE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941" y="261458"/>
            <a:ext cx="7816745" cy="578846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DA3BBC0-DD28-4E0D-90E6-D35C6B74C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38" y="3322100"/>
          <a:ext cx="2946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5" imgW="2946240" imgH="583920" progId="Equation.DSMT4">
                  <p:embed/>
                </p:oleObj>
              </mc:Choice>
              <mc:Fallback>
                <p:oleObj name="Equation" r:id="rId5" imgW="2946240" imgH="5839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CDA3BBC0-DD28-4E0D-90E6-D35C6B74C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0338" y="3322100"/>
                        <a:ext cx="2946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F7029096-9F0A-45B1-8EAC-72B6BB4F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38" y="4007387"/>
          <a:ext cx="1892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7" imgW="1892160" imgH="279360" progId="Equation.DSMT4">
                  <p:embed/>
                </p:oleObj>
              </mc:Choice>
              <mc:Fallback>
                <p:oleObj name="Equation" r:id="rId7" imgW="1892160" imgH="2793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F7029096-9F0A-45B1-8EAC-72B6BB4F7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0338" y="4007387"/>
                        <a:ext cx="1892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45007BE6-8428-46CC-B8FE-749E97743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38" y="4387874"/>
          <a:ext cx="2044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Equation" r:id="rId9" imgW="2044440" imgH="457200" progId="Equation.DSMT4">
                  <p:embed/>
                </p:oleObj>
              </mc:Choice>
              <mc:Fallback>
                <p:oleObj name="Equation" r:id="rId9" imgW="204444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45007BE6-8428-46CC-B8FE-749E97743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0338" y="4387874"/>
                        <a:ext cx="2044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A10DEC6F-BCBD-44F1-81BE-455DE573A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38" y="4946161"/>
          <a:ext cx="2527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11" imgW="2527200" imgH="457200" progId="Equation.DSMT4">
                  <p:embed/>
                </p:oleObj>
              </mc:Choice>
              <mc:Fallback>
                <p:oleObj name="Equation" r:id="rId11" imgW="2527200" imgH="457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A10DEC6F-BCBD-44F1-81BE-455DE573A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0338" y="4946161"/>
                        <a:ext cx="2527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9C1D2433-561A-4DA1-9126-8E8EB051D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0338" y="5504446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13" imgW="888840" imgH="253800" progId="Equation.DSMT4">
                  <p:embed/>
                </p:oleObj>
              </mc:Choice>
              <mc:Fallback>
                <p:oleObj name="Equation" r:id="rId13" imgW="88884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9C1D2433-561A-4DA1-9126-8E8EB051D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60338" y="5504446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2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</a:t>
            </a:r>
            <a:r>
              <a:rPr lang="sr-Latn-RS" sz="4000" b="1" dirty="0"/>
              <a:t>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2000" dirty="0" err="1"/>
              <a:t>Računar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AMD Athlon XP 2000+ </a:t>
            </a:r>
            <a:r>
              <a:rPr lang="en-US" sz="2000" dirty="0" err="1"/>
              <a:t>procesorom</a:t>
            </a:r>
            <a:r>
              <a:rPr lang="en-US" sz="2000" dirty="0"/>
              <a:t> poseduje 512 MB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.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memorija</a:t>
            </a:r>
            <a:r>
              <a:rPr lang="en-US" sz="2000" dirty="0"/>
              <a:t> </a:t>
            </a:r>
            <a:r>
              <a:rPr lang="en-US" sz="2000" dirty="0" err="1"/>
              <a:t>procesora</a:t>
            </a:r>
            <a:r>
              <a:rPr lang="en-US" sz="2000" dirty="0"/>
              <a:t> </a:t>
            </a:r>
            <a:r>
              <a:rPr lang="en-US" sz="2000" dirty="0" err="1"/>
              <a:t>iznosi</a:t>
            </a:r>
            <a:r>
              <a:rPr lang="en-US" sz="2000" dirty="0"/>
              <a:t> 2 x 64 kB (64 kB za </a:t>
            </a:r>
            <a:r>
              <a:rPr lang="en-US" sz="2000" dirty="0" err="1"/>
              <a:t>kod</a:t>
            </a:r>
            <a:r>
              <a:rPr lang="en-US" sz="2000" dirty="0"/>
              <a:t>, 64 za </a:t>
            </a:r>
            <a:r>
              <a:rPr lang="en-US" sz="2000" dirty="0" err="1"/>
              <a:t>podatke</a:t>
            </a:r>
            <a:r>
              <a:rPr lang="en-US" sz="2000" dirty="0"/>
              <a:t>), a </a:t>
            </a:r>
            <a:r>
              <a:rPr lang="en-US" sz="2000" dirty="0" err="1"/>
              <a:t>preslikavanje</a:t>
            </a:r>
            <a:r>
              <a:rPr lang="en-US" sz="2000" dirty="0"/>
              <a:t> je </a:t>
            </a:r>
            <a:r>
              <a:rPr lang="en-US" sz="2000" dirty="0" err="1"/>
              <a:t>direktno</a:t>
            </a:r>
            <a:r>
              <a:rPr lang="en-US" sz="2000" dirty="0"/>
              <a:t>. </a:t>
            </a:r>
          </a:p>
          <a:p>
            <a:r>
              <a:rPr lang="en-US" sz="2000" dirty="0" err="1"/>
              <a:t>Veličina</a:t>
            </a:r>
            <a:r>
              <a:rPr lang="en-US" sz="2000" dirty="0"/>
              <a:t> </a:t>
            </a:r>
            <a:r>
              <a:rPr lang="en-US" sz="2000" dirty="0" err="1"/>
              <a:t>bloka</a:t>
            </a:r>
            <a:r>
              <a:rPr lang="en-US" sz="2000" dirty="0"/>
              <a:t> u </a:t>
            </a:r>
            <a:r>
              <a:rPr lang="en-US" sz="2000" dirty="0" err="1"/>
              <a:t>memoriji</a:t>
            </a:r>
            <a:r>
              <a:rPr lang="en-US" sz="2000" dirty="0"/>
              <a:t> je 64 B.</a:t>
            </a:r>
          </a:p>
          <a:p>
            <a:r>
              <a:rPr lang="en-US" sz="2000" dirty="0" err="1"/>
              <a:t>Prikazati</a:t>
            </a:r>
            <a:r>
              <a:rPr lang="en-US" sz="2000" dirty="0"/>
              <a:t> </a:t>
            </a:r>
            <a:r>
              <a:rPr lang="en-US" sz="2000" dirty="0" err="1"/>
              <a:t>organizaciju</a:t>
            </a:r>
            <a:r>
              <a:rPr lang="en-US" sz="2000" dirty="0"/>
              <a:t> </a:t>
            </a:r>
            <a:r>
              <a:rPr lang="en-US" sz="2000" dirty="0" err="1"/>
              <a:t>operativne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keš</a:t>
            </a:r>
            <a:r>
              <a:rPr lang="en-US" sz="2000" dirty="0"/>
              <a:t> </a:t>
            </a:r>
            <a:r>
              <a:rPr lang="en-US" sz="2000" dirty="0" err="1"/>
              <a:t>memorije</a:t>
            </a:r>
            <a:r>
              <a:rPr lang="en-US" sz="2000" dirty="0"/>
              <a:t>, </a:t>
            </a:r>
            <a:r>
              <a:rPr lang="en-US" sz="2000" dirty="0" err="1"/>
              <a:t>kao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polja</a:t>
            </a:r>
            <a:r>
              <a:rPr lang="en-US" sz="2000" dirty="0"/>
              <a:t> </a:t>
            </a:r>
            <a:r>
              <a:rPr lang="en-US" sz="2000" dirty="0" err="1"/>
              <a:t>fizičke</a:t>
            </a:r>
            <a:r>
              <a:rPr lang="en-US" sz="2000" dirty="0"/>
              <a:t> </a:t>
            </a:r>
            <a:r>
              <a:rPr lang="en-US" sz="2000" dirty="0" err="1"/>
              <a:t>adrese</a:t>
            </a:r>
            <a:r>
              <a:rPr lang="en-US" sz="2000" dirty="0"/>
              <a:t>. </a:t>
            </a:r>
            <a:endParaRPr lang="sr-Latn-RS" sz="2000" dirty="0"/>
          </a:p>
          <a:p>
            <a:r>
              <a:rPr lang="en-US" sz="2000" dirty="0" err="1"/>
              <a:t>Tretirati</a:t>
            </a:r>
            <a:r>
              <a:rPr lang="en-US" sz="2000" dirty="0"/>
              <a:t> </a:t>
            </a:r>
            <a:r>
              <a:rPr lang="en-US" sz="2000" dirty="0" err="1"/>
              <a:t>ceo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sr-Latn-RS" sz="2000" dirty="0"/>
              <a:t>š kao jedinstven.</a:t>
            </a:r>
            <a:endParaRPr lang="en-US" sz="2000" dirty="0"/>
          </a:p>
          <a:p>
            <a:endParaRPr lang="sr-Latn-RS" sz="20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xmlns="" id="{370C47ED-1004-4623-A1B7-BACA7D204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399" y="1271177"/>
            <a:ext cx="6007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Iz kapaciteta RAM memorije možemo pronaći dužinu fizičke adrese u bitovima: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B7E7526E-6436-4FAD-B32A-7B4D1F41B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849" y="1795056"/>
          <a:ext cx="4064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3" imgW="4063680" imgH="279360" progId="Equation.DSMT4">
                  <p:embed/>
                </p:oleObj>
              </mc:Choice>
              <mc:Fallback>
                <p:oleObj name="Equation" r:id="rId3" imgW="406368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B7E7526E-6436-4FAD-B32A-7B4D1F41B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849" y="1795056"/>
                        <a:ext cx="4064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3B22A00-449D-4B3D-8F32-A6787FFB773D}"/>
              </a:ext>
            </a:extLst>
          </p:cNvPr>
          <p:cNvSpPr/>
          <p:nvPr/>
        </p:nvSpPr>
        <p:spPr>
          <a:xfrm>
            <a:off x="4799399" y="2136670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Dužinu reči (ofseta) dobijamo iz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47247883-1BA1-40FF-B1A0-2C2899A83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849" y="2478284"/>
          <a:ext cx="1905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5" imgW="1904760" imgH="279360" progId="Equation.DSMT4">
                  <p:embed/>
                </p:oleObj>
              </mc:Choice>
              <mc:Fallback>
                <p:oleObj name="Equation" r:id="rId5" imgW="1904760" imgH="27936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47247883-1BA1-40FF-B1A0-2C2899A83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3849" y="2478284"/>
                        <a:ext cx="1905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A6F9007-8568-4385-89C0-8D25D6916E59}"/>
              </a:ext>
            </a:extLst>
          </p:cNvPr>
          <p:cNvSpPr/>
          <p:nvPr/>
        </p:nvSpPr>
        <p:spPr>
          <a:xfrm>
            <a:off x="4799399" y="2825191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Ovoliko LSB bitova odvajamo iz fizičke adrese za ofset (</a:t>
            </a:r>
            <a:r>
              <a:rPr lang="sr-Latn-RS" sz="12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crveni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9CFAB03-4B38-49EA-A07E-9D787C01F12D}"/>
              </a:ext>
            </a:extLst>
          </p:cNvPr>
          <p:cNvSpPr/>
          <p:nvPr/>
        </p:nvSpPr>
        <p:spPr>
          <a:xfrm>
            <a:off x="4799399" y="3367858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u operativnoj memoriji dobijamo kao količnik kapaciteta operativne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D5C12D3C-83AA-425E-9464-90EA37E4B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9399" y="3908418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7" imgW="2133360" imgH="457200" progId="Equation.DSMT4">
                  <p:embed/>
                </p:oleObj>
              </mc:Choice>
              <mc:Fallback>
                <p:oleObj name="Equation" r:id="rId7" imgW="2133360" imgH="457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D5C12D3C-83AA-425E-9464-90EA37E4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9399" y="3908418"/>
                        <a:ext cx="213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734686-95F3-4549-A8E5-52551D29E9CB}"/>
              </a:ext>
            </a:extLst>
          </p:cNvPr>
          <p:cNvSpPr/>
          <p:nvPr/>
        </p:nvSpPr>
        <p:spPr>
          <a:xfrm>
            <a:off x="4799399" y="4429938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Prvi blok je B(0), a poslednji blok je B(2</a:t>
            </a:r>
            <a:r>
              <a:rPr lang="sr-Latn-R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23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-1).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5122" name="Picture 2" descr="AMD Athlon XP 2000+ - AX2000DMT3C">
            <a:extLst>
              <a:ext uri="{FF2B5EF4-FFF2-40B4-BE49-F238E27FC236}">
                <a16:creationId xmlns:a16="http://schemas.microsoft.com/office/drawing/2014/main" xmlns="" id="{A3A6A782-57F8-4D4C-A6E2-DCC70AFE8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12" y="4602910"/>
            <a:ext cx="1534779" cy="13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15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Cache memorija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4"/>
            <a:ext cx="10515600" cy="4901965"/>
          </a:xfrm>
        </p:spPr>
        <p:txBody>
          <a:bodyPr>
            <a:normAutofit/>
          </a:bodyPr>
          <a:lstStyle/>
          <a:p>
            <a:r>
              <a:rPr lang="sr-Latn-RS" sz="2000" b="1" i="1" dirty="0"/>
              <a:t>Uz pojam lokaliteta vezuje se radni skup memorijskih lokacija (en. working set of memory locations) koji se odnosi na skup memorijskih lokacija kojima se pristupa u određenom vremenskom intervalu.</a:t>
            </a:r>
          </a:p>
          <a:p>
            <a:endParaRPr lang="sr-Latn-RS" sz="2000" dirty="0"/>
          </a:p>
          <a:p>
            <a:r>
              <a:rPr lang="sr-Latn-RS" sz="2000" dirty="0"/>
              <a:t>Kod većine programa radni skup se relativno sporo menja s vremenom. Sistemska adresa, npr. adresa iz procesora, dovodi se </a:t>
            </a:r>
            <a:r>
              <a:rPr lang="sr-Latn-RS" sz="2000"/>
              <a:t>na Memory Management Unit (MMU).</a:t>
            </a:r>
            <a:endParaRPr lang="sr-Latn-RS" sz="2000" dirty="0"/>
          </a:p>
          <a:p>
            <a:endParaRPr lang="sr-Latn-RS" sz="2000" dirty="0"/>
          </a:p>
          <a:p>
            <a:r>
              <a:rPr lang="sr-Latn-RS" sz="2000" dirty="0"/>
              <a:t>Rad brze memorije transparentan je programeru. </a:t>
            </a:r>
          </a:p>
          <a:p>
            <a:endParaRPr lang="sr-Latn-RS" sz="2000" dirty="0"/>
          </a:p>
          <a:p>
            <a:r>
              <a:rPr lang="sr-Latn-RS" sz="2000" dirty="0"/>
              <a:t>Program generiše efektivnu adresu (nazvana sistemska adresa) i definiše operaciju (čitanje ili pisanje). Memorijski sistem mora realizovati ovu operaciju nezavisno da li je informacija u primarnoj ili samo u sekundarnoj memoriji. Način realizacije memorijske transakcije nije vidljiv programu i programeru.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30456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#6</a:t>
            </a:r>
            <a:endParaRPr lang="sr-Latn-RS" sz="4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601EE7-A08E-4970-AF60-A3EF38262DB8}"/>
              </a:ext>
            </a:extLst>
          </p:cNvPr>
          <p:cNvSpPr/>
          <p:nvPr/>
        </p:nvSpPr>
        <p:spPr>
          <a:xfrm>
            <a:off x="4891474" y="1226554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(linija) u keš memoriji dobijamo kao količnik kapaciteta keš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8AB2B8AF-AC1D-4AFB-B4DE-CE4053A87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849" y="1842393"/>
          <a:ext cx="278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3" imgW="2781000" imgH="457200" progId="Equation.DSMT4">
                  <p:embed/>
                </p:oleObj>
              </mc:Choice>
              <mc:Fallback>
                <p:oleObj name="Equation" r:id="rId3" imgW="2781000" imgH="457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8AB2B8AF-AC1D-4AFB-B4DE-CE4053A87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849" y="1842393"/>
                        <a:ext cx="2781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BF3E04F-437E-4617-B3E2-061B32B2F240}"/>
              </a:ext>
            </a:extLst>
          </p:cNvPr>
          <p:cNvSpPr/>
          <p:nvPr/>
        </p:nvSpPr>
        <p:spPr>
          <a:xfrm>
            <a:off x="4891474" y="2434979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Prva linija je L(0), a poslednja linija je L(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2047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264E4D6A-05F4-4125-8B0D-7F31AFF3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474" y="2855058"/>
            <a:ext cx="48950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mapiranje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2048</a:t>
            </a: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linija</a:t>
            </a: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potrebno je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11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jer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je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endParaRPr kumimoji="0" lang="sr-Latn-R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93F99FB-DFB4-41BC-8707-958FCE5D5E5E}"/>
              </a:ext>
            </a:extLst>
          </p:cNvPr>
          <p:cNvSpPr/>
          <p:nvPr/>
        </p:nvSpPr>
        <p:spPr>
          <a:xfrm>
            <a:off x="4891474" y="38414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Ovoliko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LSB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posle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ofseta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odvajamo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za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skup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41719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plavi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slici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xmlns="" id="{CE168245-54C6-42B6-B01F-C4F460B2D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474" y="3453148"/>
          <a:ext cx="1016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5" imgW="1015920" imgH="253800" progId="Equation.DSMT4">
                  <p:embed/>
                </p:oleObj>
              </mc:Choice>
              <mc:Fallback>
                <p:oleObj name="Equation" r:id="rId5" imgW="101592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xmlns="" id="{CE168245-54C6-42B6-B01F-C4F460B2D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1474" y="3453148"/>
                        <a:ext cx="1016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D92FDF-AD99-416B-BD47-2F12DAF6F897}"/>
              </a:ext>
            </a:extLst>
          </p:cNvPr>
          <p:cNvSpPr/>
          <p:nvPr/>
        </p:nvSpPr>
        <p:spPr>
          <a:xfrm>
            <a:off x="4891474" y="4438546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Konačno, preostale bitove iz fizičke adrese odvajamo za Tag bitove (</a:t>
            </a:r>
            <a:r>
              <a:rPr lang="sr-Latn-RS" sz="1200" b="1" dirty="0">
                <a:solidFill>
                  <a:srgbClr val="9BBB59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zeleni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Picture 2" descr="AMD Athlon XP 2000+ - AX2000DMT3C">
            <a:extLst>
              <a:ext uri="{FF2B5EF4-FFF2-40B4-BE49-F238E27FC236}">
                <a16:creationId xmlns:a16="http://schemas.microsoft.com/office/drawing/2014/main" xmlns="" id="{D1F57CC6-5D92-4973-928C-47C70450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12" y="4602910"/>
            <a:ext cx="1534779" cy="13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379CD8D-90C3-40E0-9192-2670AF8D4E2B}"/>
              </a:ext>
            </a:extLst>
          </p:cNvPr>
          <p:cNvSpPr txBox="1">
            <a:spLocks/>
          </p:cNvSpPr>
          <p:nvPr/>
        </p:nvSpPr>
        <p:spPr>
          <a:xfrm>
            <a:off x="838200" y="1098785"/>
            <a:ext cx="4005649" cy="4818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Računar sa AMD Athlon XP 2000+ procesorom poseduje 512 MB operativne memorije. Keš memorija procesora iznosi 2 x 64 kB (64 kB za kod, 64 za podatke), a preslikavanje je direktno. </a:t>
            </a:r>
          </a:p>
          <a:p>
            <a:r>
              <a:rPr lang="en-US" sz="2000"/>
              <a:t>Veličina bloka u memoriji je 64 B.</a:t>
            </a:r>
          </a:p>
          <a:p>
            <a:r>
              <a:rPr lang="en-US" sz="2000"/>
              <a:t>Prikazati organizaciju operativne i keš memorije, kao i polja fizičke adrese. </a:t>
            </a:r>
            <a:endParaRPr lang="sr-Latn-RS" sz="2000"/>
          </a:p>
          <a:p>
            <a:r>
              <a:rPr lang="en-US" sz="2000"/>
              <a:t>Tretirati ceo ke</a:t>
            </a:r>
            <a:r>
              <a:rPr lang="sr-Latn-RS" sz="2000"/>
              <a:t>š kao jedinstven.</a:t>
            </a:r>
            <a:endParaRPr lang="en-US" sz="2000"/>
          </a:p>
          <a:p>
            <a:endParaRPr lang="sr-Latn-RS" sz="2000" dirty="0"/>
          </a:p>
        </p:txBody>
      </p:sp>
    </p:spTree>
    <p:extLst>
      <p:ext uri="{BB962C8B-B14F-4D97-AF65-F5344CB8AC3E}">
        <p14:creationId xmlns:p14="http://schemas.microsoft.com/office/powerpoint/2010/main" val="22490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#6</a:t>
            </a:r>
            <a:endParaRPr lang="sr-Latn-RS" sz="4000" b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DA3BBC0-DD28-4E0D-90E6-D35C6B74C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3322638"/>
          <a:ext cx="3022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3" imgW="3022560" imgH="583920" progId="Equation.DSMT4">
                  <p:embed/>
                </p:oleObj>
              </mc:Choice>
              <mc:Fallback>
                <p:oleObj name="Equation" r:id="rId3" imgW="3022560" imgH="5839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CDA3BBC0-DD28-4E0D-90E6-D35C6B74C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262" y="3322638"/>
                        <a:ext cx="30226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F7029096-9F0A-45B1-8EAC-72B6BB4F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4006850"/>
          <a:ext cx="1905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5" imgW="1904760" imgH="279360" progId="Equation.DSMT4">
                  <p:embed/>
                </p:oleObj>
              </mc:Choice>
              <mc:Fallback>
                <p:oleObj name="Equation" r:id="rId5" imgW="1904760" imgH="2793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F7029096-9F0A-45B1-8EAC-72B6BB4F7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262" y="4006850"/>
                        <a:ext cx="1905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45007BE6-8428-46CC-B8FE-749E97743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4387850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7" imgW="2133360" imgH="457200" progId="Equation.DSMT4">
                  <p:embed/>
                </p:oleObj>
              </mc:Choice>
              <mc:Fallback>
                <p:oleObj name="Equation" r:id="rId7" imgW="213336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45007BE6-8428-46CC-B8FE-749E97743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5262" y="4387850"/>
                        <a:ext cx="213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A10DEC6F-BCBD-44F1-81BE-455DE573A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4946650"/>
          <a:ext cx="278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Equation" r:id="rId9" imgW="2781000" imgH="457200" progId="Equation.DSMT4">
                  <p:embed/>
                </p:oleObj>
              </mc:Choice>
              <mc:Fallback>
                <p:oleObj name="Equation" r:id="rId9" imgW="2781000" imgH="457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A10DEC6F-BCBD-44F1-81BE-455DE573A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262" y="4946650"/>
                        <a:ext cx="2781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9C1D2433-561A-4DA1-9126-8E8EB051D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5503863"/>
          <a:ext cx="1016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name="Equation" r:id="rId11" imgW="1015920" imgH="253800" progId="Equation.DSMT4">
                  <p:embed/>
                </p:oleObj>
              </mc:Choice>
              <mc:Fallback>
                <p:oleObj name="Equation" r:id="rId11" imgW="101592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9C1D2433-561A-4DA1-9126-8E8EB051D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5262" y="5503863"/>
                        <a:ext cx="1016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MD Athlon XP 2000+ - AX2000DMT3C">
            <a:extLst>
              <a:ext uri="{FF2B5EF4-FFF2-40B4-BE49-F238E27FC236}">
                <a16:creationId xmlns:a16="http://schemas.microsoft.com/office/drawing/2014/main" xmlns="" id="{A5DAB773-D1AA-4F8B-975B-6BB69629A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22" y="1349290"/>
            <a:ext cx="1972216" cy="17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60A24C-66F2-4FFA-BEAA-F9EEC197D3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11296" y="265176"/>
            <a:ext cx="8165840" cy="5743584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391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#7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1800" dirty="0" err="1"/>
              <a:t>Računar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Intel i5 2450M </a:t>
            </a:r>
            <a:r>
              <a:rPr lang="en-US" sz="1800" dirty="0" err="1"/>
              <a:t>procesorom</a:t>
            </a:r>
            <a:r>
              <a:rPr lang="en-US" sz="1800" dirty="0"/>
              <a:t> poseduje 4 GB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.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memorija</a:t>
            </a:r>
            <a:r>
              <a:rPr lang="en-US" sz="1800" dirty="0"/>
              <a:t> </a:t>
            </a:r>
            <a:r>
              <a:rPr lang="en-US" sz="1800" dirty="0" err="1"/>
              <a:t>procesora</a:t>
            </a:r>
            <a:r>
              <a:rPr lang="en-US" sz="1800" dirty="0"/>
              <a:t> </a:t>
            </a:r>
            <a:r>
              <a:rPr lang="en-US" sz="1800" dirty="0" err="1"/>
              <a:t>iznosi</a:t>
            </a:r>
            <a:r>
              <a:rPr lang="en-US" sz="1800" dirty="0"/>
              <a:t> 2 x (2 x 64 kB) (za </a:t>
            </a:r>
            <a:r>
              <a:rPr lang="en-US" sz="1800" dirty="0" err="1"/>
              <a:t>svako</a:t>
            </a:r>
            <a:r>
              <a:rPr lang="en-US" sz="1800" dirty="0"/>
              <a:t> </a:t>
            </a:r>
            <a:r>
              <a:rPr lang="en-US" sz="1800" dirty="0" err="1"/>
              <a:t>jezgro</a:t>
            </a:r>
            <a:r>
              <a:rPr lang="en-US" sz="1800" dirty="0"/>
              <a:t> po 64 kB za </a:t>
            </a:r>
            <a:r>
              <a:rPr lang="en-US" sz="1800" dirty="0" err="1"/>
              <a:t>instrukcije</a:t>
            </a:r>
            <a:r>
              <a:rPr lang="en-US" sz="1800" dirty="0"/>
              <a:t>, </a:t>
            </a:r>
            <a:r>
              <a:rPr lang="en-US" sz="1800" dirty="0" err="1"/>
              <a:t>i</a:t>
            </a:r>
            <a:r>
              <a:rPr lang="en-US" sz="1800" dirty="0"/>
              <a:t> po 64 za </a:t>
            </a:r>
            <a:r>
              <a:rPr lang="en-US" sz="1800" dirty="0" err="1"/>
              <a:t>podatke</a:t>
            </a:r>
            <a:r>
              <a:rPr lang="en-US" sz="1800" dirty="0"/>
              <a:t>), a </a:t>
            </a:r>
            <a:r>
              <a:rPr lang="en-US" sz="1800" dirty="0" err="1"/>
              <a:t>preslikavanje</a:t>
            </a:r>
            <a:r>
              <a:rPr lang="en-US" sz="1800" dirty="0"/>
              <a:t> je 8-struko set-</a:t>
            </a:r>
            <a:r>
              <a:rPr lang="en-US" sz="1800" dirty="0" err="1"/>
              <a:t>asocijativno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Veličina</a:t>
            </a:r>
            <a:r>
              <a:rPr lang="en-US" sz="1800" dirty="0"/>
              <a:t> </a:t>
            </a:r>
            <a:r>
              <a:rPr lang="en-US" sz="1800" dirty="0" err="1"/>
              <a:t>bloka</a:t>
            </a:r>
            <a:r>
              <a:rPr lang="en-US" sz="1800" dirty="0"/>
              <a:t> u </a:t>
            </a:r>
            <a:r>
              <a:rPr lang="en-US" sz="1800" dirty="0" err="1"/>
              <a:t>memoriji</a:t>
            </a:r>
            <a:r>
              <a:rPr lang="en-US" sz="1800" dirty="0"/>
              <a:t> je 64 B.</a:t>
            </a:r>
          </a:p>
          <a:p>
            <a:r>
              <a:rPr lang="en-US" sz="1800" dirty="0" err="1"/>
              <a:t>Prikazati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,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polja</a:t>
            </a:r>
            <a:r>
              <a:rPr lang="en-US" sz="1800" dirty="0"/>
              <a:t> </a:t>
            </a:r>
            <a:r>
              <a:rPr lang="en-US" sz="1800" dirty="0" err="1"/>
              <a:t>fizičke</a:t>
            </a:r>
            <a:r>
              <a:rPr lang="en-US" sz="1800" dirty="0"/>
              <a:t> </a:t>
            </a:r>
            <a:r>
              <a:rPr lang="en-US" sz="1800" dirty="0" err="1"/>
              <a:t>adrese</a:t>
            </a:r>
            <a:r>
              <a:rPr lang="en-US" sz="1800" dirty="0"/>
              <a:t>. </a:t>
            </a:r>
            <a:endParaRPr lang="sr-Latn-RS" sz="1800" dirty="0"/>
          </a:p>
          <a:p>
            <a:r>
              <a:rPr lang="en-US" sz="1800" dirty="0" err="1"/>
              <a:t>Tretirati</a:t>
            </a:r>
            <a:r>
              <a:rPr lang="en-US" sz="1800" dirty="0"/>
              <a:t> </a:t>
            </a:r>
            <a:r>
              <a:rPr lang="en-US" sz="1800" dirty="0" err="1"/>
              <a:t>ceo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sr-Latn-RS" sz="1800" dirty="0"/>
              <a:t>š kao jedinstven.</a:t>
            </a:r>
            <a:endParaRPr lang="en-US" sz="1800" dirty="0"/>
          </a:p>
          <a:p>
            <a:endParaRPr lang="sr-Latn-RS" sz="18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xmlns="" id="{370C47ED-1004-4623-A1B7-BACA7D204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399" y="1271177"/>
            <a:ext cx="6007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Iz kapaciteta RAM memorije možemo pronaći dužinu fizičke adrese u bitovima: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B7E7526E-6436-4FAD-B32A-7B4D1F41B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8713" y="1795463"/>
          <a:ext cx="3873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Equation" r:id="rId3" imgW="3873240" imgH="279360" progId="Equation.DSMT4">
                  <p:embed/>
                </p:oleObj>
              </mc:Choice>
              <mc:Fallback>
                <p:oleObj name="Equation" r:id="rId3" imgW="387324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B7E7526E-6436-4FAD-B32A-7B4D1F41B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8713" y="1795463"/>
                        <a:ext cx="3873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3B22A00-449D-4B3D-8F32-A6787FFB773D}"/>
              </a:ext>
            </a:extLst>
          </p:cNvPr>
          <p:cNvSpPr/>
          <p:nvPr/>
        </p:nvSpPr>
        <p:spPr>
          <a:xfrm>
            <a:off x="4799399" y="2136670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Dužinu reči (ofseta) dobijamo iz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47247883-1BA1-40FF-B1A0-2C2899A83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3849" y="2478284"/>
          <a:ext cx="1905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Equation" r:id="rId5" imgW="1904760" imgH="279360" progId="Equation.DSMT4">
                  <p:embed/>
                </p:oleObj>
              </mc:Choice>
              <mc:Fallback>
                <p:oleObj name="Equation" r:id="rId5" imgW="1904760" imgH="27936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47247883-1BA1-40FF-B1A0-2C2899A83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3849" y="2478284"/>
                        <a:ext cx="1905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A6F9007-8568-4385-89C0-8D25D6916E59}"/>
              </a:ext>
            </a:extLst>
          </p:cNvPr>
          <p:cNvSpPr/>
          <p:nvPr/>
        </p:nvSpPr>
        <p:spPr>
          <a:xfrm>
            <a:off x="4799399" y="2825191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Ovoliko LSB bitova odvajamo iz fizičke adrese za ofset (</a:t>
            </a:r>
            <a:r>
              <a:rPr lang="sr-Latn-RS" sz="12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crveni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9CFAB03-4B38-49EA-A07E-9D787C01F12D}"/>
              </a:ext>
            </a:extLst>
          </p:cNvPr>
          <p:cNvSpPr/>
          <p:nvPr/>
        </p:nvSpPr>
        <p:spPr>
          <a:xfrm>
            <a:off x="4799399" y="3367858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u operativnoj memoriji dobijamo kao količnik kapaciteta operativne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D5C12D3C-83AA-425E-9464-90EA37E4B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7913" y="3908425"/>
          <a:ext cx="195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Equation" r:id="rId7" imgW="1955520" imgH="457200" progId="Equation.DSMT4">
                  <p:embed/>
                </p:oleObj>
              </mc:Choice>
              <mc:Fallback>
                <p:oleObj name="Equation" r:id="rId7" imgW="1955520" imgH="457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D5C12D3C-83AA-425E-9464-90EA37E4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7913" y="3908425"/>
                        <a:ext cx="195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734686-95F3-4549-A8E5-52551D29E9CB}"/>
              </a:ext>
            </a:extLst>
          </p:cNvPr>
          <p:cNvSpPr/>
          <p:nvPr/>
        </p:nvSpPr>
        <p:spPr>
          <a:xfrm>
            <a:off x="4799399" y="4429938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Prvi blok je B(0), a poslednji blok je B(2</a:t>
            </a:r>
            <a:r>
              <a:rPr lang="sr-Latn-R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en-U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6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-1).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0242" name="Picture 2" descr="Intel Core i5-2450M Dual-Core 2.5GHz / 3MB Cache / SR0CH Socket G2 ...">
            <a:extLst>
              <a:ext uri="{FF2B5EF4-FFF2-40B4-BE49-F238E27FC236}">
                <a16:creationId xmlns:a16="http://schemas.microsoft.com/office/drawing/2014/main" xmlns="" id="{5AFC4887-37BC-4144-9B19-F92A9C4A2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01" y="4091332"/>
            <a:ext cx="2434520" cy="18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1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#7</a:t>
            </a:r>
            <a:endParaRPr lang="sr-Latn-RS" sz="4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601EE7-A08E-4970-AF60-A3EF38262DB8}"/>
              </a:ext>
            </a:extLst>
          </p:cNvPr>
          <p:cNvSpPr/>
          <p:nvPr/>
        </p:nvSpPr>
        <p:spPr>
          <a:xfrm>
            <a:off x="4891474" y="1226554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(linija) u keš memoriji dobijamo kao količnik 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ukupnog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kapaciteta keš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8AB2B8AF-AC1D-4AFB-B4DE-CE4053A87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7288" y="1849393"/>
          <a:ext cx="279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Equation" r:id="rId3" imgW="2793960" imgH="457200" progId="Equation.DSMT4">
                  <p:embed/>
                </p:oleObj>
              </mc:Choice>
              <mc:Fallback>
                <p:oleObj name="Equation" r:id="rId3" imgW="2793960" imgH="457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8AB2B8AF-AC1D-4AFB-B4DE-CE4053A87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67288" y="1849393"/>
                        <a:ext cx="2794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BF3E04F-437E-4617-B3E2-061B32B2F240}"/>
              </a:ext>
            </a:extLst>
          </p:cNvPr>
          <p:cNvSpPr/>
          <p:nvPr/>
        </p:nvSpPr>
        <p:spPr>
          <a:xfrm>
            <a:off x="4891474" y="2434979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Prva linija je L(0), a poslednja linija je L(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4095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93F99FB-DFB4-41BC-8707-958FCE5D5E5E}"/>
              </a:ext>
            </a:extLst>
          </p:cNvPr>
          <p:cNvSpPr/>
          <p:nvPr/>
        </p:nvSpPr>
        <p:spPr>
          <a:xfrm>
            <a:off x="4891474" y="38414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Za 512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skupa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potrebno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je 9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Ovoliko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LSB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posle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ofseta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odvajamo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za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skup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41719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plavi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slici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D92FDF-AD99-416B-BD47-2F12DAF6F897}"/>
              </a:ext>
            </a:extLst>
          </p:cNvPr>
          <p:cNvSpPr/>
          <p:nvPr/>
        </p:nvSpPr>
        <p:spPr>
          <a:xfrm>
            <a:off x="4891474" y="4438546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Konačno, preostale bitove iz fizičke adrese odvajamo za Tag bitove (</a:t>
            </a:r>
            <a:r>
              <a:rPr lang="sr-Latn-RS" sz="1200" b="1" dirty="0">
                <a:solidFill>
                  <a:srgbClr val="9BBB59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zeleni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379CD8D-90C3-40E0-9192-2670AF8D4E2B}"/>
              </a:ext>
            </a:extLst>
          </p:cNvPr>
          <p:cNvSpPr txBox="1">
            <a:spLocks/>
          </p:cNvSpPr>
          <p:nvPr/>
        </p:nvSpPr>
        <p:spPr>
          <a:xfrm>
            <a:off x="838200" y="1098785"/>
            <a:ext cx="4005649" cy="4818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Računar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Intel i5 2450M </a:t>
            </a:r>
            <a:r>
              <a:rPr lang="en-US" sz="1800" dirty="0" err="1"/>
              <a:t>procesorom</a:t>
            </a:r>
            <a:r>
              <a:rPr lang="en-US" sz="1800" dirty="0"/>
              <a:t> poseduje 4 GB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.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memorija</a:t>
            </a:r>
            <a:r>
              <a:rPr lang="en-US" sz="1800" dirty="0"/>
              <a:t> </a:t>
            </a:r>
            <a:r>
              <a:rPr lang="en-US" sz="1800" dirty="0" err="1"/>
              <a:t>procesora</a:t>
            </a:r>
            <a:r>
              <a:rPr lang="en-US" sz="1800" dirty="0"/>
              <a:t> </a:t>
            </a:r>
            <a:r>
              <a:rPr lang="en-US" sz="1800" dirty="0" err="1"/>
              <a:t>iznosi</a:t>
            </a:r>
            <a:r>
              <a:rPr lang="en-US" sz="1800" dirty="0"/>
              <a:t> 2 x (2 x 64 kB) (za </a:t>
            </a:r>
            <a:r>
              <a:rPr lang="en-US" sz="1800" dirty="0" err="1"/>
              <a:t>svako</a:t>
            </a:r>
            <a:r>
              <a:rPr lang="en-US" sz="1800" dirty="0"/>
              <a:t> </a:t>
            </a:r>
            <a:r>
              <a:rPr lang="en-US" sz="1800" dirty="0" err="1"/>
              <a:t>jezgro</a:t>
            </a:r>
            <a:r>
              <a:rPr lang="en-US" sz="1800" dirty="0"/>
              <a:t> po 64 kB za </a:t>
            </a:r>
            <a:r>
              <a:rPr lang="en-US" sz="1800" dirty="0" err="1"/>
              <a:t>instrukcije</a:t>
            </a:r>
            <a:r>
              <a:rPr lang="en-US" sz="1800" dirty="0"/>
              <a:t>, </a:t>
            </a:r>
            <a:r>
              <a:rPr lang="en-US" sz="1800" dirty="0" err="1"/>
              <a:t>i</a:t>
            </a:r>
            <a:r>
              <a:rPr lang="en-US" sz="1800" dirty="0"/>
              <a:t> po 64 za </a:t>
            </a:r>
            <a:r>
              <a:rPr lang="en-US" sz="1800" dirty="0" err="1"/>
              <a:t>podatke</a:t>
            </a:r>
            <a:r>
              <a:rPr lang="en-US" sz="1800" dirty="0"/>
              <a:t>), a </a:t>
            </a:r>
            <a:r>
              <a:rPr lang="en-US" sz="1800" dirty="0" err="1"/>
              <a:t>preslikavanje</a:t>
            </a:r>
            <a:r>
              <a:rPr lang="en-US" sz="1800" dirty="0"/>
              <a:t> je 8-struko set-</a:t>
            </a:r>
            <a:r>
              <a:rPr lang="en-US" sz="1800" dirty="0" err="1"/>
              <a:t>asocijativno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Veličina</a:t>
            </a:r>
            <a:r>
              <a:rPr lang="en-US" sz="1800" dirty="0"/>
              <a:t> </a:t>
            </a:r>
            <a:r>
              <a:rPr lang="en-US" sz="1800" dirty="0" err="1"/>
              <a:t>bloka</a:t>
            </a:r>
            <a:r>
              <a:rPr lang="en-US" sz="1800" dirty="0"/>
              <a:t> u </a:t>
            </a:r>
            <a:r>
              <a:rPr lang="en-US" sz="1800" dirty="0" err="1"/>
              <a:t>memoriji</a:t>
            </a:r>
            <a:r>
              <a:rPr lang="en-US" sz="1800" dirty="0"/>
              <a:t> je 64 B.</a:t>
            </a:r>
          </a:p>
          <a:p>
            <a:r>
              <a:rPr lang="en-US" sz="1800" dirty="0" err="1"/>
              <a:t>Prikazati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,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polja</a:t>
            </a:r>
            <a:r>
              <a:rPr lang="en-US" sz="1800" dirty="0"/>
              <a:t> </a:t>
            </a:r>
            <a:r>
              <a:rPr lang="en-US" sz="1800" dirty="0" err="1"/>
              <a:t>fizičke</a:t>
            </a:r>
            <a:r>
              <a:rPr lang="en-US" sz="1800" dirty="0"/>
              <a:t> </a:t>
            </a:r>
            <a:r>
              <a:rPr lang="en-US" sz="1800" dirty="0" err="1"/>
              <a:t>adrese</a:t>
            </a:r>
            <a:r>
              <a:rPr lang="en-US" sz="1800" dirty="0"/>
              <a:t>. </a:t>
            </a:r>
            <a:endParaRPr lang="sr-Latn-RS" sz="1800" dirty="0"/>
          </a:p>
          <a:p>
            <a:r>
              <a:rPr lang="en-US" sz="1800" dirty="0" err="1"/>
              <a:t>Tretirati</a:t>
            </a:r>
            <a:r>
              <a:rPr lang="en-US" sz="1800" dirty="0"/>
              <a:t> </a:t>
            </a:r>
            <a:r>
              <a:rPr lang="en-US" sz="1800" dirty="0" err="1"/>
              <a:t>ceo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sr-Latn-RS" sz="1800" dirty="0"/>
              <a:t>š kao jedinstven.</a:t>
            </a:r>
            <a:endParaRPr lang="en-US" sz="1800" dirty="0"/>
          </a:p>
          <a:p>
            <a:endParaRPr lang="sr-Latn-RS" sz="1800" dirty="0"/>
          </a:p>
        </p:txBody>
      </p:sp>
      <p:pic>
        <p:nvPicPr>
          <p:cNvPr id="14" name="Picture 2" descr="Intel Core i5-2450M Dual-Core 2.5GHz / 3MB Cache / SR0CH Socket G2 ...">
            <a:extLst>
              <a:ext uri="{FF2B5EF4-FFF2-40B4-BE49-F238E27FC236}">
                <a16:creationId xmlns:a16="http://schemas.microsoft.com/office/drawing/2014/main" xmlns="" id="{331BF196-1539-4FC2-9DA8-D53D6AD58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01" y="4091332"/>
            <a:ext cx="2434520" cy="18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E85416-C8AF-4ADD-8C80-6B858DC1D6FE}"/>
              </a:ext>
            </a:extLst>
          </p:cNvPr>
          <p:cNvSpPr/>
          <p:nvPr/>
        </p:nvSpPr>
        <p:spPr>
          <a:xfrm>
            <a:off x="4865122" y="26714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Budući da je u pitanju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8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-struko set-asocijativno preslikavanje skupova, broj skupova računamo kao količnik broja linija i broja linija po skupu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.</a:t>
            </a:r>
            <a:endParaRPr lang="en-US" sz="12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xmlns="" id="{C06E01CF-AE1D-470E-9817-835D3B128A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67288" y="3357563"/>
          <a:ext cx="97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Equation" r:id="rId6" imgW="977760" imgH="393480" progId="Equation.DSMT4">
                  <p:embed/>
                </p:oleObj>
              </mc:Choice>
              <mc:Fallback>
                <p:oleObj name="Equation" r:id="rId6" imgW="97776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xmlns="" id="{C06E01CF-AE1D-470E-9817-835D3B128A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67288" y="3357563"/>
                        <a:ext cx="977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210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#7</a:t>
            </a:r>
            <a:endParaRPr lang="sr-Latn-RS" sz="4000" b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DA3BBC0-DD28-4E0D-90E6-D35C6B74C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013" y="3322638"/>
          <a:ext cx="2844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3" imgW="2844720" imgH="583920" progId="Equation.DSMT4">
                  <p:embed/>
                </p:oleObj>
              </mc:Choice>
              <mc:Fallback>
                <p:oleObj name="Equation" r:id="rId3" imgW="2844720" imgH="5839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CDA3BBC0-DD28-4E0D-90E6-D35C6B74C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013" y="3322638"/>
                        <a:ext cx="2844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F7029096-9F0A-45B1-8EAC-72B6BB4F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5262" y="4006850"/>
          <a:ext cx="19050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5" imgW="1904760" imgH="279360" progId="Equation.DSMT4">
                  <p:embed/>
                </p:oleObj>
              </mc:Choice>
              <mc:Fallback>
                <p:oleObj name="Equation" r:id="rId5" imgW="1904760" imgH="2793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F7029096-9F0A-45B1-8EAC-72B6BB4F7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262" y="4006850"/>
                        <a:ext cx="19050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45007BE6-8428-46CC-B8FE-749E97743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013" y="4387850"/>
          <a:ext cx="195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7" imgW="1955520" imgH="457200" progId="Equation.DSMT4">
                  <p:embed/>
                </p:oleObj>
              </mc:Choice>
              <mc:Fallback>
                <p:oleObj name="Equation" r:id="rId7" imgW="195552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45007BE6-8428-46CC-B8FE-749E97743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4013" y="4387850"/>
                        <a:ext cx="195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A10DEC6F-BCBD-44F1-81BE-455DE573A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763" y="4946650"/>
          <a:ext cx="2794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9" imgW="2793960" imgH="457200" progId="Equation.DSMT4">
                  <p:embed/>
                </p:oleObj>
              </mc:Choice>
              <mc:Fallback>
                <p:oleObj name="Equation" r:id="rId9" imgW="2793960" imgH="457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A10DEC6F-BCBD-44F1-81BE-455DE573A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8763" y="4946650"/>
                        <a:ext cx="27940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9C1D2433-561A-4DA1-9126-8E8EB051D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3863" y="5561013"/>
          <a:ext cx="8890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11" imgW="888840" imgH="253800" progId="Equation.DSMT4">
                  <p:embed/>
                </p:oleObj>
              </mc:Choice>
              <mc:Fallback>
                <p:oleObj name="Equation" r:id="rId11" imgW="88884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9C1D2433-561A-4DA1-9126-8E8EB051D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93863" y="5561013"/>
                        <a:ext cx="8890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 descr="Intel Core i5-2450M Dual-Core 2.5GHz / 3MB Cache / SR0CH Socket G2 ...">
            <a:extLst>
              <a:ext uri="{FF2B5EF4-FFF2-40B4-BE49-F238E27FC236}">
                <a16:creationId xmlns:a16="http://schemas.microsoft.com/office/drawing/2014/main" xmlns="" id="{B0ED599C-DB9F-4D2E-B1D7-866A8D23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2" y="1269167"/>
            <a:ext cx="2434520" cy="18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147E16-9C35-4AFD-8E57-062640F7FB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7893" y="265176"/>
            <a:ext cx="7989243" cy="57506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xmlns="" id="{76A39600-F5AB-4761-9375-4EB09A57BF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755" y="5491162"/>
          <a:ext cx="9779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15" imgW="977760" imgH="393480" progId="Equation.DSMT4">
                  <p:embed/>
                </p:oleObj>
              </mc:Choice>
              <mc:Fallback>
                <p:oleObj name="Equation" r:id="rId15" imgW="977760" imgH="39348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xmlns="" id="{76A39600-F5AB-4761-9375-4EB09A57BF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8755" y="5491162"/>
                        <a:ext cx="9779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#8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4005649" cy="4818438"/>
          </a:xfrm>
        </p:spPr>
        <p:txBody>
          <a:bodyPr>
            <a:normAutofit/>
          </a:bodyPr>
          <a:lstStyle/>
          <a:p>
            <a:r>
              <a:rPr lang="en-US" sz="1800" dirty="0" err="1"/>
              <a:t>Telefon</a:t>
            </a:r>
            <a:r>
              <a:rPr lang="en-US" sz="1800" dirty="0"/>
              <a:t> Apple iPhone X </a:t>
            </a:r>
            <a:r>
              <a:rPr lang="en-US" sz="1800" dirty="0" err="1"/>
              <a:t>ima</a:t>
            </a:r>
            <a:r>
              <a:rPr lang="en-US" sz="1800" dirty="0"/>
              <a:t> processor Apple A11 </a:t>
            </a:r>
            <a:r>
              <a:rPr lang="en-US" sz="1800" dirty="0" err="1"/>
              <a:t>i</a:t>
            </a:r>
            <a:r>
              <a:rPr lang="en-US" sz="1800" dirty="0"/>
              <a:t> poseduje 2 GB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.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memorija</a:t>
            </a:r>
            <a:r>
              <a:rPr lang="en-US" sz="1800" dirty="0"/>
              <a:t> </a:t>
            </a:r>
            <a:r>
              <a:rPr lang="en-US" sz="1800" dirty="0" err="1"/>
              <a:t>procesora</a:t>
            </a:r>
            <a:r>
              <a:rPr lang="en-US" sz="1800" dirty="0"/>
              <a:t> </a:t>
            </a:r>
            <a:r>
              <a:rPr lang="en-US" sz="1800" dirty="0" err="1"/>
              <a:t>iznosi</a:t>
            </a:r>
            <a:r>
              <a:rPr lang="en-US" sz="1800" dirty="0"/>
              <a:t> 2 x 64 kB (64 kB za </a:t>
            </a:r>
            <a:r>
              <a:rPr lang="en-US" sz="1800" dirty="0" err="1"/>
              <a:t>instrukcije</a:t>
            </a:r>
            <a:r>
              <a:rPr lang="en-US" sz="1800" dirty="0"/>
              <a:t>,  64 za </a:t>
            </a:r>
            <a:r>
              <a:rPr lang="en-US" sz="1800" dirty="0" err="1"/>
              <a:t>podatke</a:t>
            </a:r>
            <a:r>
              <a:rPr lang="en-US" sz="1800" dirty="0"/>
              <a:t>), a </a:t>
            </a:r>
            <a:r>
              <a:rPr lang="en-US" sz="1800" dirty="0" err="1"/>
              <a:t>preslikavanje</a:t>
            </a:r>
            <a:r>
              <a:rPr lang="en-US" sz="1800" dirty="0"/>
              <a:t> je </a:t>
            </a:r>
            <a:r>
              <a:rPr lang="en-US" sz="1800" dirty="0" err="1"/>
              <a:t>direktno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Veličina</a:t>
            </a:r>
            <a:r>
              <a:rPr lang="en-US" sz="1800" dirty="0"/>
              <a:t> </a:t>
            </a:r>
            <a:r>
              <a:rPr lang="en-US" sz="1800" dirty="0" err="1"/>
              <a:t>bloka</a:t>
            </a:r>
            <a:r>
              <a:rPr lang="en-US" sz="1800" dirty="0"/>
              <a:t> u </a:t>
            </a:r>
            <a:r>
              <a:rPr lang="en-US" sz="1800" dirty="0" err="1"/>
              <a:t>memoriji</a:t>
            </a:r>
            <a:r>
              <a:rPr lang="en-US" sz="1800" dirty="0"/>
              <a:t> je 32 B.</a:t>
            </a:r>
          </a:p>
          <a:p>
            <a:r>
              <a:rPr lang="en-US" sz="1800" dirty="0" err="1"/>
              <a:t>Prikazati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,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polja</a:t>
            </a:r>
            <a:r>
              <a:rPr lang="en-US" sz="1800" dirty="0"/>
              <a:t> </a:t>
            </a:r>
            <a:r>
              <a:rPr lang="en-US" sz="1800" dirty="0" err="1"/>
              <a:t>fizičke</a:t>
            </a:r>
            <a:r>
              <a:rPr lang="en-US" sz="1800" dirty="0"/>
              <a:t> </a:t>
            </a:r>
            <a:r>
              <a:rPr lang="en-US" sz="1800" dirty="0" err="1"/>
              <a:t>adrese</a:t>
            </a:r>
            <a:r>
              <a:rPr lang="en-US" sz="1800" dirty="0"/>
              <a:t>. </a:t>
            </a:r>
            <a:endParaRPr lang="sr-Latn-RS" sz="1800" dirty="0"/>
          </a:p>
          <a:p>
            <a:r>
              <a:rPr lang="en-US" sz="1800" dirty="0" err="1"/>
              <a:t>Tretirati</a:t>
            </a:r>
            <a:r>
              <a:rPr lang="en-US" sz="1800" dirty="0"/>
              <a:t> </a:t>
            </a:r>
            <a:r>
              <a:rPr lang="en-US" sz="1800" dirty="0" err="1"/>
              <a:t>ceo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sr-Latn-RS" sz="1800" dirty="0"/>
              <a:t>š kao jedinstven.</a:t>
            </a:r>
            <a:endParaRPr lang="en-US" sz="1800" dirty="0"/>
          </a:p>
          <a:p>
            <a:endParaRPr lang="sr-Latn-RS" sz="1800" dirty="0"/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xmlns="" id="{370C47ED-1004-4623-A1B7-BACA7D204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399" y="1271177"/>
            <a:ext cx="60071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sr-Latn-R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Iz kapaciteta RAM memorije možemo pronaći dužinu fizičke adrese u bitovima: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xmlns="" id="{B7E7526E-6436-4FAD-B32A-7B4D1F41B8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1413" y="1795463"/>
          <a:ext cx="38481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Equation" r:id="rId3" imgW="3848040" imgH="279360" progId="Equation.DSMT4">
                  <p:embed/>
                </p:oleObj>
              </mc:Choice>
              <mc:Fallback>
                <p:oleObj name="Equation" r:id="rId3" imgW="3848040" imgH="27936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xmlns="" id="{B7E7526E-6436-4FAD-B32A-7B4D1F41B8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1795463"/>
                        <a:ext cx="38481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13B22A00-449D-4B3D-8F32-A6787FFB773D}"/>
              </a:ext>
            </a:extLst>
          </p:cNvPr>
          <p:cNvSpPr/>
          <p:nvPr/>
        </p:nvSpPr>
        <p:spPr>
          <a:xfrm>
            <a:off x="4799399" y="2136670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Dužinu reči (ofseta) dobijamo iz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xmlns="" id="{47247883-1BA1-40FF-B1A0-2C2899A83D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9813" y="2478088"/>
          <a:ext cx="1892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5" imgW="1892160" imgH="279360" progId="Equation.DSMT4">
                  <p:embed/>
                </p:oleObj>
              </mc:Choice>
              <mc:Fallback>
                <p:oleObj name="Equation" r:id="rId5" imgW="1892160" imgH="27936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xmlns="" id="{47247883-1BA1-40FF-B1A0-2C2899A83D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49813" y="2478088"/>
                        <a:ext cx="1892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BA6F9007-8568-4385-89C0-8D25D6916E59}"/>
              </a:ext>
            </a:extLst>
          </p:cNvPr>
          <p:cNvSpPr/>
          <p:nvPr/>
        </p:nvSpPr>
        <p:spPr>
          <a:xfrm>
            <a:off x="4799399" y="2825191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Ovoliko LSB bitova odvajamo iz fizičke adrese za ofset (</a:t>
            </a:r>
            <a:r>
              <a:rPr lang="sr-Latn-RS" sz="1200" b="1" dirty="0">
                <a:solidFill>
                  <a:srgbClr val="C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crveni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59CFAB03-4B38-49EA-A07E-9D787C01F12D}"/>
              </a:ext>
            </a:extLst>
          </p:cNvPr>
          <p:cNvSpPr/>
          <p:nvPr/>
        </p:nvSpPr>
        <p:spPr>
          <a:xfrm>
            <a:off x="4799399" y="3367858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u operativnoj memoriji dobijamo kao količnik kapaciteta operativne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xmlns="" id="{D5C12D3C-83AA-425E-9464-90EA37E4BC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7913" y="3908425"/>
          <a:ext cx="195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Equation" r:id="rId7" imgW="1955520" imgH="457200" progId="Equation.DSMT4">
                  <p:embed/>
                </p:oleObj>
              </mc:Choice>
              <mc:Fallback>
                <p:oleObj name="Equation" r:id="rId7" imgW="1955520" imgH="457200" progId="Equation.DSMT4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xmlns="" id="{D5C12D3C-83AA-425E-9464-90EA37E4BC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87913" y="3908425"/>
                        <a:ext cx="195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5B734686-95F3-4549-A8E5-52551D29E9CB}"/>
              </a:ext>
            </a:extLst>
          </p:cNvPr>
          <p:cNvSpPr/>
          <p:nvPr/>
        </p:nvSpPr>
        <p:spPr>
          <a:xfrm>
            <a:off x="4799399" y="4429938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Prvi blok je B(0), a poslednji blok je B(2</a:t>
            </a:r>
            <a:r>
              <a:rPr lang="sr-Latn-R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2</a:t>
            </a:r>
            <a:r>
              <a:rPr lang="en-US" sz="1200" b="1" baseline="30000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6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-1).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xmlns="" id="{F8BE794B-9A56-41C3-A595-37CDC4DF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93" y="3848311"/>
            <a:ext cx="1906159" cy="20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68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#8</a:t>
            </a:r>
            <a:endParaRPr lang="sr-Latn-RS" sz="4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601EE7-A08E-4970-AF60-A3EF38262DB8}"/>
              </a:ext>
            </a:extLst>
          </p:cNvPr>
          <p:cNvSpPr/>
          <p:nvPr/>
        </p:nvSpPr>
        <p:spPr>
          <a:xfrm>
            <a:off x="4891474" y="1226554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Broj blokova (linija) u keš memoriji dobijamo kao količnik 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ukupnog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kapaciteta keš memorije i veličine bloka: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xmlns="" id="{8AB2B8AF-AC1D-4AFB-B4DE-CE4053A87F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73638" y="1849438"/>
          <a:ext cx="278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Equation" r:id="rId3" imgW="2781000" imgH="457200" progId="Equation.DSMT4">
                  <p:embed/>
                </p:oleObj>
              </mc:Choice>
              <mc:Fallback>
                <p:oleObj name="Equation" r:id="rId3" imgW="2781000" imgH="457200" progId="Equation.DSMT4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xmlns="" id="{8AB2B8AF-AC1D-4AFB-B4DE-CE4053A87F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73638" y="1849438"/>
                        <a:ext cx="2781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8BF3E04F-437E-4617-B3E2-061B32B2F240}"/>
              </a:ext>
            </a:extLst>
          </p:cNvPr>
          <p:cNvSpPr/>
          <p:nvPr/>
        </p:nvSpPr>
        <p:spPr>
          <a:xfrm>
            <a:off x="4891474" y="2434979"/>
            <a:ext cx="6096000" cy="2846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Prva linija je L(0), a poslednja linija je L(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4095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2D92FDF-AD99-416B-BD47-2F12DAF6F897}"/>
              </a:ext>
            </a:extLst>
          </p:cNvPr>
          <p:cNvSpPr/>
          <p:nvPr/>
        </p:nvSpPr>
        <p:spPr>
          <a:xfrm>
            <a:off x="4891474" y="4438546"/>
            <a:ext cx="6096000" cy="480453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SzPts val="1200"/>
            </a:pP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Konačno, preostale bitove iz fizičke adrese odvajamo za Tag bitove (</a:t>
            </a:r>
            <a:r>
              <a:rPr lang="sr-Latn-RS" sz="1200" b="1" dirty="0">
                <a:solidFill>
                  <a:srgbClr val="9BBB59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zeleni </a:t>
            </a:r>
            <a:r>
              <a:rPr lang="sr-Latn-R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</a:rPr>
              <a:t>bitovi na slici).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379CD8D-90C3-40E0-9192-2670AF8D4E2B}"/>
              </a:ext>
            </a:extLst>
          </p:cNvPr>
          <p:cNvSpPr txBox="1">
            <a:spLocks/>
          </p:cNvSpPr>
          <p:nvPr/>
        </p:nvSpPr>
        <p:spPr>
          <a:xfrm>
            <a:off x="838200" y="1098785"/>
            <a:ext cx="4005649" cy="4818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Telefon</a:t>
            </a:r>
            <a:r>
              <a:rPr lang="en-US" sz="1800" dirty="0"/>
              <a:t> Apple iPhone X </a:t>
            </a:r>
            <a:r>
              <a:rPr lang="en-US" sz="1800" dirty="0" err="1"/>
              <a:t>ima</a:t>
            </a:r>
            <a:r>
              <a:rPr lang="en-US" sz="1800" dirty="0"/>
              <a:t> processor Apple A11 </a:t>
            </a:r>
            <a:r>
              <a:rPr lang="en-US" sz="1800" dirty="0" err="1"/>
              <a:t>i</a:t>
            </a:r>
            <a:r>
              <a:rPr lang="en-US" sz="1800" dirty="0"/>
              <a:t> poseduje 2 GB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.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memorija</a:t>
            </a:r>
            <a:r>
              <a:rPr lang="en-US" sz="1800" dirty="0"/>
              <a:t> </a:t>
            </a:r>
            <a:r>
              <a:rPr lang="en-US" sz="1800" dirty="0" err="1"/>
              <a:t>procesora</a:t>
            </a:r>
            <a:r>
              <a:rPr lang="en-US" sz="1800" dirty="0"/>
              <a:t> </a:t>
            </a:r>
            <a:r>
              <a:rPr lang="en-US" sz="1800" dirty="0" err="1"/>
              <a:t>iznosi</a:t>
            </a:r>
            <a:r>
              <a:rPr lang="en-US" sz="1800" dirty="0"/>
              <a:t> 2 x 64 kB (64 kB za </a:t>
            </a:r>
            <a:r>
              <a:rPr lang="en-US" sz="1800" dirty="0" err="1"/>
              <a:t>instrukcije</a:t>
            </a:r>
            <a:r>
              <a:rPr lang="en-US" sz="1800" dirty="0"/>
              <a:t>,  64 za </a:t>
            </a:r>
            <a:r>
              <a:rPr lang="en-US" sz="1800" dirty="0" err="1"/>
              <a:t>podatke</a:t>
            </a:r>
            <a:r>
              <a:rPr lang="en-US" sz="1800" dirty="0"/>
              <a:t>), a </a:t>
            </a:r>
            <a:r>
              <a:rPr lang="en-US" sz="1800" dirty="0" err="1"/>
              <a:t>preslikavanje</a:t>
            </a:r>
            <a:r>
              <a:rPr lang="en-US" sz="1800" dirty="0"/>
              <a:t> je </a:t>
            </a:r>
            <a:r>
              <a:rPr lang="en-US" sz="1800" dirty="0" err="1"/>
              <a:t>direktno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Veličina</a:t>
            </a:r>
            <a:r>
              <a:rPr lang="en-US" sz="1800" dirty="0"/>
              <a:t> </a:t>
            </a:r>
            <a:r>
              <a:rPr lang="en-US" sz="1800" dirty="0" err="1"/>
              <a:t>bloka</a:t>
            </a:r>
            <a:r>
              <a:rPr lang="en-US" sz="1800" dirty="0"/>
              <a:t> u </a:t>
            </a:r>
            <a:r>
              <a:rPr lang="en-US" sz="1800" dirty="0" err="1"/>
              <a:t>memoriji</a:t>
            </a:r>
            <a:r>
              <a:rPr lang="en-US" sz="1800" dirty="0"/>
              <a:t> je 32 B.</a:t>
            </a:r>
          </a:p>
          <a:p>
            <a:r>
              <a:rPr lang="en-US" sz="1800" dirty="0" err="1"/>
              <a:t>Prikazati</a:t>
            </a:r>
            <a:r>
              <a:rPr lang="en-US" sz="1800" dirty="0"/>
              <a:t> </a:t>
            </a:r>
            <a:r>
              <a:rPr lang="en-US" sz="1800" dirty="0" err="1"/>
              <a:t>organizaciju</a:t>
            </a:r>
            <a:r>
              <a:rPr lang="en-US" sz="1800" dirty="0"/>
              <a:t> </a:t>
            </a:r>
            <a:r>
              <a:rPr lang="en-US" sz="1800" dirty="0" err="1"/>
              <a:t>operativne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keš</a:t>
            </a:r>
            <a:r>
              <a:rPr lang="en-US" sz="1800" dirty="0"/>
              <a:t> </a:t>
            </a:r>
            <a:r>
              <a:rPr lang="en-US" sz="1800" dirty="0" err="1"/>
              <a:t>memorije</a:t>
            </a:r>
            <a:r>
              <a:rPr lang="en-US" sz="1800" dirty="0"/>
              <a:t>, </a:t>
            </a:r>
            <a:r>
              <a:rPr lang="en-US" sz="1800" dirty="0" err="1"/>
              <a:t>kao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</a:t>
            </a:r>
            <a:r>
              <a:rPr lang="en-US" sz="1800" dirty="0" err="1"/>
              <a:t>polja</a:t>
            </a:r>
            <a:r>
              <a:rPr lang="en-US" sz="1800" dirty="0"/>
              <a:t> </a:t>
            </a:r>
            <a:r>
              <a:rPr lang="en-US" sz="1800" dirty="0" err="1"/>
              <a:t>fizičke</a:t>
            </a:r>
            <a:r>
              <a:rPr lang="en-US" sz="1800" dirty="0"/>
              <a:t> </a:t>
            </a:r>
            <a:r>
              <a:rPr lang="en-US" sz="1800" dirty="0" err="1"/>
              <a:t>adrese</a:t>
            </a:r>
            <a:r>
              <a:rPr lang="en-US" sz="1800" dirty="0"/>
              <a:t>. </a:t>
            </a:r>
            <a:endParaRPr lang="sr-Latn-RS" sz="1800" dirty="0"/>
          </a:p>
          <a:p>
            <a:r>
              <a:rPr lang="en-US" sz="1800" dirty="0" err="1"/>
              <a:t>Tretirati</a:t>
            </a:r>
            <a:r>
              <a:rPr lang="en-US" sz="1800" dirty="0"/>
              <a:t> </a:t>
            </a:r>
            <a:r>
              <a:rPr lang="en-US" sz="1800" dirty="0" err="1"/>
              <a:t>ceo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sr-Latn-RS" sz="1800" dirty="0"/>
              <a:t>š kao jedinstven.</a:t>
            </a:r>
            <a:endParaRPr lang="en-US" sz="1800" dirty="0"/>
          </a:p>
          <a:p>
            <a:endParaRPr lang="en-US" sz="1800" dirty="0"/>
          </a:p>
          <a:p>
            <a:endParaRPr lang="sr-Latn-RS" sz="18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76228F70-93B2-47B1-ACD1-0AA187C0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93" y="3848311"/>
            <a:ext cx="1906159" cy="20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51A4E15-37FE-41BB-8A03-75FEC8C3034F}"/>
              </a:ext>
            </a:extLst>
          </p:cNvPr>
          <p:cNvSpPr/>
          <p:nvPr/>
        </p:nvSpPr>
        <p:spPr>
          <a:xfrm>
            <a:off x="4891474" y="28617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r-Latn-R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mapiranje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4096</a:t>
            </a:r>
            <a:r>
              <a:rPr lang="sr-Latn-R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linija</a:t>
            </a:r>
            <a:r>
              <a:rPr lang="sr-Latn-R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potrebno je 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12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,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jer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je </a:t>
            </a:r>
            <a:endParaRPr lang="sr-Latn-RS" altLang="en-US" dirty="0">
              <a:latin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xmlns="" id="{5D77899D-AD22-4BF4-8D4A-1F024799A3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3363913"/>
          <a:ext cx="1041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xmlns="" id="{5D77899D-AD22-4BF4-8D4A-1F024799A3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3000" y="3363913"/>
                        <a:ext cx="1041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F457B43-C191-4474-B2AA-4E2CD1B3872E}"/>
              </a:ext>
            </a:extLst>
          </p:cNvPr>
          <p:cNvSpPr/>
          <p:nvPr/>
        </p:nvSpPr>
        <p:spPr>
          <a:xfrm>
            <a:off x="4891474" y="38414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Ovoliko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LSB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posle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ofseta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odvajamo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za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skup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(</a:t>
            </a:r>
            <a:r>
              <a:rPr lang="en-US" altLang="en-US" sz="1200" b="1" dirty="0" err="1">
                <a:solidFill>
                  <a:srgbClr val="41719C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plavi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bitovi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na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slici</a:t>
            </a: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7073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#8</a:t>
            </a:r>
            <a:endParaRPr lang="sr-Latn-RS" sz="4000" b="1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xmlns="" id="{CDA3BBC0-DD28-4E0D-90E6-D35C6B74C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3" y="3322638"/>
          <a:ext cx="2832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3" imgW="2831760" imgH="583920" progId="Equation.DSMT4">
                  <p:embed/>
                </p:oleObj>
              </mc:Choice>
              <mc:Fallback>
                <p:oleObj name="Equation" r:id="rId3" imgW="2831760" imgH="58392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xmlns="" id="{CDA3BBC0-DD28-4E0D-90E6-D35C6B74C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573" y="3322638"/>
                        <a:ext cx="2832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xmlns="" id="{F7029096-9F0A-45B1-8EAC-72B6BB4F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3" y="4006850"/>
          <a:ext cx="18923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5" imgW="1892160" imgH="279360" progId="Equation.DSMT4">
                  <p:embed/>
                </p:oleObj>
              </mc:Choice>
              <mc:Fallback>
                <p:oleObj name="Equation" r:id="rId5" imgW="1892160" imgH="2793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xmlns="" id="{F7029096-9F0A-45B1-8EAC-72B6BB4F7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573" y="4006850"/>
                        <a:ext cx="18923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xmlns="" id="{45007BE6-8428-46CC-B8FE-749E97743B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3" y="4387850"/>
          <a:ext cx="1955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7" imgW="1955520" imgH="457200" progId="Equation.DSMT4">
                  <p:embed/>
                </p:oleObj>
              </mc:Choice>
              <mc:Fallback>
                <p:oleObj name="Equation" r:id="rId7" imgW="1955520" imgH="45720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xmlns="" id="{45007BE6-8428-46CC-B8FE-749E97743B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2573" y="4387850"/>
                        <a:ext cx="19558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xmlns="" id="{A10DEC6F-BCBD-44F1-81BE-455DE573AE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3" y="4946650"/>
          <a:ext cx="27813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9" imgW="2781000" imgH="457200" progId="Equation.DSMT4">
                  <p:embed/>
                </p:oleObj>
              </mc:Choice>
              <mc:Fallback>
                <p:oleObj name="Equation" r:id="rId9" imgW="2781000" imgH="45720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xmlns="" id="{A10DEC6F-BCBD-44F1-81BE-455DE573A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2573" y="4946650"/>
                        <a:ext cx="27813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xmlns="" id="{9C1D2433-561A-4DA1-9126-8E8EB051DC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573" y="5503863"/>
          <a:ext cx="1041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11" imgW="1041120" imgH="253800" progId="Equation.DSMT4">
                  <p:embed/>
                </p:oleObj>
              </mc:Choice>
              <mc:Fallback>
                <p:oleObj name="Equation" r:id="rId11" imgW="1041120" imgH="2538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xmlns="" id="{9C1D2433-561A-4DA1-9126-8E8EB051DC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2573" y="5503863"/>
                        <a:ext cx="1041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56726FDF-C5F5-46F3-AB30-A4FCB0B8C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4320"/>
            <a:ext cx="1906159" cy="203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318005-6C1B-4224-81FC-518E287ECC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6721" y="345718"/>
            <a:ext cx="8590017" cy="575064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363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Domaći </a:t>
            </a:r>
            <a:r>
              <a:rPr lang="sr-Latn-RS" sz="4000" b="1"/>
              <a:t>zadatak #06</a:t>
            </a:r>
            <a:endParaRPr lang="sr-Latn-R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8785"/>
            <a:ext cx="6235461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Računar sa AMD Duron 750 procesorom poseduje 128 MB operativne memorije.</a:t>
            </a:r>
          </a:p>
          <a:p>
            <a:r>
              <a:rPr lang="sr-Latn-RS" sz="2000" dirty="0"/>
              <a:t>Keš memorija procesora iznosi 64 kB, a preslikavanje je dvostruko set-asocijativno</a:t>
            </a:r>
          </a:p>
          <a:p>
            <a:r>
              <a:rPr lang="sr-Latn-RS" sz="2000" dirty="0"/>
              <a:t>(2-way set associative).</a:t>
            </a:r>
          </a:p>
          <a:p>
            <a:r>
              <a:rPr lang="sr-Latn-RS" sz="2000" dirty="0"/>
              <a:t>Veličina bloka u memoriji je 128 B.</a:t>
            </a:r>
          </a:p>
          <a:p>
            <a:endParaRPr lang="sr-Latn-RS" sz="2000" dirty="0"/>
          </a:p>
          <a:p>
            <a:r>
              <a:rPr lang="sr-Latn-RS" sz="2000" b="1" dirty="0"/>
              <a:t>Prikazati organizaciju operativne i keš memorije, kao i polja fizičke adrese. </a:t>
            </a:r>
          </a:p>
          <a:p>
            <a:endParaRPr lang="sr-Latn-RS" sz="2000" dirty="0"/>
          </a:p>
          <a:p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5DE12B0-A4BF-4D35-8A8B-8114B0C226A1}"/>
              </a:ext>
            </a:extLst>
          </p:cNvPr>
          <p:cNvSpPr/>
          <p:nvPr/>
        </p:nvSpPr>
        <p:spPr>
          <a:xfrm>
            <a:off x="838199" y="5574549"/>
            <a:ext cx="8796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https://www.cpu-world.com/CPUs/K7/AMD-Duron%20750%20-%20D750AUT1B.html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4198E9-6998-4046-863B-0BF3D1131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124" y="1456258"/>
            <a:ext cx="2397076" cy="24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(Mapping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5362575" cy="4818438"/>
          </a:xfrm>
        </p:spPr>
        <p:txBody>
          <a:bodyPr>
            <a:normAutofit fontScale="92500" lnSpcReduction="10000"/>
          </a:bodyPr>
          <a:lstStyle/>
          <a:p>
            <a:r>
              <a:rPr lang="sr-Latn-RS" sz="2000" b="1" i="1" dirty="0"/>
              <a:t>Između procesora i primarne memorije prenose se reči dok se između primarne i sekundarne memorije prenose linije (blokovi) reči.</a:t>
            </a:r>
          </a:p>
          <a:p>
            <a:endParaRPr lang="sr-Latn-RS" sz="2000" dirty="0"/>
          </a:p>
          <a:p>
            <a:r>
              <a:rPr lang="sr-Latn-RS" sz="2000" dirty="0"/>
              <a:t>Funkcije preslikavanja odgovorne su za funkcioniranje više-nivoovske memorije. Zbog brzine rada ove funkcije su sklopovski realizovane i određuju sledeće: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Strategiju unosa linije - gde u brzu memoriju treba pohraniti liniju iz glavne memorije,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Strategiju zamene – koju liniju iz brze memorije zameniti ako adresirana linija nije u brzoj memoriji (cache miss),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sz="2000" dirty="0"/>
              <a:t>Strategiju čitanja i pisanja – kako izvoditi operacije čitanja i pisanja ukoliko je linija u brzoj memoriji (en. </a:t>
            </a:r>
            <a:r>
              <a:rPr lang="sr-Latn-RS" sz="2000" i="1" dirty="0"/>
              <a:t>cache hit</a:t>
            </a:r>
            <a:r>
              <a:rPr lang="sr-Latn-RS" sz="2000" dirty="0"/>
              <a:t>) ili nije u njoj (en. </a:t>
            </a:r>
            <a:r>
              <a:rPr lang="sr-Latn-RS" sz="2000" i="1" dirty="0"/>
              <a:t>cache miss</a:t>
            </a:r>
            <a:r>
              <a:rPr lang="sr-Latn-RS" sz="2000" dirty="0"/>
              <a:t>).</a:t>
            </a:r>
          </a:p>
          <a:p>
            <a:endParaRPr lang="sr-Latn-RS" sz="2000" dirty="0"/>
          </a:p>
          <a:p>
            <a:endParaRPr lang="pt-BR" sz="20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7F599B1E-BAA0-4B36-8784-ED336790F1F5}"/>
              </a:ext>
            </a:extLst>
          </p:cNvPr>
          <p:cNvGrpSpPr/>
          <p:nvPr/>
        </p:nvGrpSpPr>
        <p:grpSpPr>
          <a:xfrm>
            <a:off x="6610350" y="1907198"/>
            <a:ext cx="5191125" cy="3070286"/>
            <a:chOff x="6610350" y="1354748"/>
            <a:chExt cx="5191125" cy="307028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E0199061-5885-44A0-B2E9-7DFDA132AEF8}"/>
                </a:ext>
              </a:extLst>
            </p:cNvPr>
            <p:cNvSpPr/>
            <p:nvPr/>
          </p:nvSpPr>
          <p:spPr>
            <a:xfrm>
              <a:off x="6610350" y="1354748"/>
              <a:ext cx="1323975" cy="132397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CPU</a:t>
              </a:r>
              <a:endParaRPr lang="en-US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B3D50BD4-D3AA-402E-8047-C059112881F2}"/>
                </a:ext>
              </a:extLst>
            </p:cNvPr>
            <p:cNvSpPr/>
            <p:nvPr/>
          </p:nvSpPr>
          <p:spPr>
            <a:xfrm>
              <a:off x="8539163" y="1354748"/>
              <a:ext cx="1323975" cy="132397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CACHE MEMORY</a:t>
              </a:r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CB3A2C55-BB53-4DE5-B993-5522D693EB05}"/>
                </a:ext>
              </a:extLst>
            </p:cNvPr>
            <p:cNvSpPr/>
            <p:nvPr/>
          </p:nvSpPr>
          <p:spPr>
            <a:xfrm>
              <a:off x="10477500" y="1354748"/>
              <a:ext cx="1323975" cy="1323975"/>
            </a:xfrm>
            <a:prstGeom prst="roundRect">
              <a:avLst/>
            </a:prstGeom>
            <a:solidFill>
              <a:srgbClr val="4171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RAM MEMORY</a:t>
              </a:r>
              <a:endParaRPr lang="en-US" dirty="0"/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xmlns="" id="{44BD5E86-1533-42EE-8613-A4110641E691}"/>
                </a:ext>
              </a:extLst>
            </p:cNvPr>
            <p:cNvSpPr/>
            <p:nvPr/>
          </p:nvSpPr>
          <p:spPr>
            <a:xfrm>
              <a:off x="7934325" y="1913363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xmlns="" id="{C09E2D2C-B523-448D-A651-00BAEBD0B1F0}"/>
                </a:ext>
              </a:extLst>
            </p:cNvPr>
            <p:cNvSpPr/>
            <p:nvPr/>
          </p:nvSpPr>
          <p:spPr>
            <a:xfrm>
              <a:off x="9867900" y="1913363"/>
              <a:ext cx="609600" cy="20674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D135A57-6FD1-45B5-A5C5-FE632B00E074}"/>
                </a:ext>
              </a:extLst>
            </p:cNvPr>
            <p:cNvSpPr txBox="1"/>
            <p:nvPr/>
          </p:nvSpPr>
          <p:spPr>
            <a:xfrm>
              <a:off x="7867650" y="2063635"/>
              <a:ext cx="742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/>
                <a:t>reči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243D3C0-5881-4796-B20B-A06E3D201573}"/>
                </a:ext>
              </a:extLst>
            </p:cNvPr>
            <p:cNvSpPr txBox="1"/>
            <p:nvPr/>
          </p:nvSpPr>
          <p:spPr>
            <a:xfrm>
              <a:off x="9801225" y="2063635"/>
              <a:ext cx="742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/>
                <a:t>linije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53CAF60E-E506-4BED-A61A-68B5B440C1B0}"/>
                </a:ext>
              </a:extLst>
            </p:cNvPr>
            <p:cNvSpPr/>
            <p:nvPr/>
          </p:nvSpPr>
          <p:spPr>
            <a:xfrm>
              <a:off x="7896225" y="3351513"/>
              <a:ext cx="2609850" cy="10735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r-Latn-RS" dirty="0"/>
                <a:t>Mapping function</a:t>
              </a:r>
              <a:endParaRPr lang="en-US" dirty="0"/>
            </a:p>
          </p:txBody>
        </p:sp>
        <p:sp>
          <p:nvSpPr>
            <p:cNvPr id="24" name="Arrow: Bent-Up 23">
              <a:extLst>
                <a:ext uri="{FF2B5EF4-FFF2-40B4-BE49-F238E27FC236}">
                  <a16:creationId xmlns:a16="http://schemas.microsoft.com/office/drawing/2014/main" xmlns="" id="{E77F77D5-D571-49D1-857C-4ED486BCEA39}"/>
                </a:ext>
              </a:extLst>
            </p:cNvPr>
            <p:cNvSpPr/>
            <p:nvPr/>
          </p:nvSpPr>
          <p:spPr>
            <a:xfrm rot="5400000">
              <a:off x="6869907" y="2988483"/>
              <a:ext cx="1323973" cy="738187"/>
            </a:xfrm>
            <a:prstGeom prst="bentUpArrow">
              <a:avLst>
                <a:gd name="adj1" fmla="val 14678"/>
                <a:gd name="adj2" fmla="val 25000"/>
                <a:gd name="adj3" fmla="val 2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E70A3E6-3852-4799-B80A-6AA4E3364217}"/>
                </a:ext>
              </a:extLst>
            </p:cNvPr>
            <p:cNvSpPr txBox="1"/>
            <p:nvPr/>
          </p:nvSpPr>
          <p:spPr>
            <a:xfrm>
              <a:off x="6791324" y="3865933"/>
              <a:ext cx="962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/>
                <a:t>adresa</a:t>
              </a:r>
              <a:endParaRPr lang="en-US" dirty="0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xmlns="" id="{8E47F587-4854-4317-B010-37424A26B1BE}"/>
                </a:ext>
              </a:extLst>
            </p:cNvPr>
            <p:cNvSpPr/>
            <p:nvPr/>
          </p:nvSpPr>
          <p:spPr>
            <a:xfrm rot="10800000">
              <a:off x="9067800" y="2724164"/>
              <a:ext cx="266700" cy="57148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:a16="http://schemas.microsoft.com/office/drawing/2014/main" xmlns="" id="{1029AD1F-9D3F-41C6-B418-50C909903139}"/>
                </a:ext>
              </a:extLst>
            </p:cNvPr>
            <p:cNvSpPr/>
            <p:nvPr/>
          </p:nvSpPr>
          <p:spPr>
            <a:xfrm rot="13500000">
              <a:off x="10210800" y="2733688"/>
              <a:ext cx="266700" cy="6559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xmlns="" id="{C7EB6485-8FD0-42D2-9DA6-28CC2C8F91BC}"/>
                </a:ext>
              </a:extLst>
            </p:cNvPr>
            <p:cNvSpPr/>
            <p:nvPr/>
          </p:nvSpPr>
          <p:spPr>
            <a:xfrm rot="9000000">
              <a:off x="7896225" y="2724163"/>
              <a:ext cx="266700" cy="65592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767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– adresiranje memorije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Neka je operativna memorija veličine 128 B i da hardver može prstupiti pojedinačnim </a:t>
            </a:r>
            <a:r>
              <a:rPr lang="sr-Latn-RS" sz="2000" b="1" dirty="0"/>
              <a:t>bajtovima</a:t>
            </a:r>
            <a:r>
              <a:rPr lang="sr-Latn-RS" sz="2000" dirty="0"/>
              <a:t>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sr-Latn-RS" sz="2000" dirty="0"/>
          </a:p>
          <a:p>
            <a:r>
              <a:rPr lang="en-US" sz="2000" dirty="0"/>
              <a:t>Kada </a:t>
            </a:r>
            <a:r>
              <a:rPr lang="en-US" sz="2000" dirty="0" err="1"/>
              <a:t>procesor</a:t>
            </a:r>
            <a:r>
              <a:rPr lang="en-US" sz="2000" dirty="0"/>
              <a:t> </a:t>
            </a:r>
            <a:r>
              <a:rPr lang="en-US" sz="2000" dirty="0" err="1"/>
              <a:t>prebacuje</a:t>
            </a:r>
            <a:r>
              <a:rPr lang="en-US" sz="2000" dirty="0"/>
              <a:t> </a:t>
            </a:r>
            <a:r>
              <a:rPr lang="en-US" sz="2000" dirty="0" err="1"/>
              <a:t>podatke</a:t>
            </a:r>
            <a:r>
              <a:rPr lang="en-US" sz="2000" dirty="0"/>
              <a:t> </a:t>
            </a:r>
            <a:r>
              <a:rPr lang="en-US" sz="2000" dirty="0" err="1"/>
              <a:t>iz</a:t>
            </a:r>
            <a:r>
              <a:rPr lang="en-US" sz="2000" dirty="0"/>
              <a:t> </a:t>
            </a:r>
            <a:r>
              <a:rPr lang="sr-Latn-RS" sz="2000" dirty="0"/>
              <a:t>operativne memorije u keš memoriju, ne prabacuje samo jedan bajt, već više bajtova, koje se zovu </a:t>
            </a:r>
            <a:r>
              <a:rPr lang="sr-Latn-RS" sz="2000" b="1" dirty="0"/>
              <a:t>blokovi</a:t>
            </a:r>
            <a:r>
              <a:rPr lang="sr-Latn-RS" sz="2000" dirty="0"/>
              <a:t>.</a:t>
            </a:r>
          </a:p>
          <a:p>
            <a:endParaRPr lang="pt-BR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4F42B33-1C98-4FCE-B8F0-4CD177AF5988}"/>
              </a:ext>
            </a:extLst>
          </p:cNvPr>
          <p:cNvSpPr/>
          <p:nvPr/>
        </p:nvSpPr>
        <p:spPr>
          <a:xfrm>
            <a:off x="1028700" y="180974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AE6F78F-C534-419A-8AE8-1394FFD745F6}"/>
              </a:ext>
            </a:extLst>
          </p:cNvPr>
          <p:cNvSpPr/>
          <p:nvPr/>
        </p:nvSpPr>
        <p:spPr>
          <a:xfrm>
            <a:off x="1595437" y="180974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C60DD28A-7C27-41FB-99DB-7CFAF86C0B41}"/>
              </a:ext>
            </a:extLst>
          </p:cNvPr>
          <p:cNvSpPr/>
          <p:nvPr/>
        </p:nvSpPr>
        <p:spPr>
          <a:xfrm>
            <a:off x="2157412" y="180974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AC1F58A3-30D2-403E-88BD-A03C17386B3E}"/>
              </a:ext>
            </a:extLst>
          </p:cNvPr>
          <p:cNvSpPr/>
          <p:nvPr/>
        </p:nvSpPr>
        <p:spPr>
          <a:xfrm>
            <a:off x="2719387" y="1809749"/>
            <a:ext cx="1690687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742F986-28B4-47B7-A7DD-EE4DEFCC8166}"/>
              </a:ext>
            </a:extLst>
          </p:cNvPr>
          <p:cNvSpPr/>
          <p:nvPr/>
        </p:nvSpPr>
        <p:spPr>
          <a:xfrm>
            <a:off x="4410074" y="180974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203A7C0-2C63-4C61-80B3-8C7083097F7F}"/>
              </a:ext>
            </a:extLst>
          </p:cNvPr>
          <p:cNvSpPr/>
          <p:nvPr/>
        </p:nvSpPr>
        <p:spPr>
          <a:xfrm>
            <a:off x="623887" y="2954922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59D1FC-E4CD-48DF-BDBF-8719638B3303}"/>
              </a:ext>
            </a:extLst>
          </p:cNvPr>
          <p:cNvSpPr/>
          <p:nvPr/>
        </p:nvSpPr>
        <p:spPr>
          <a:xfrm>
            <a:off x="1185862" y="2954921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45F27A-E764-4FB7-8DB2-808A0276037A}"/>
              </a:ext>
            </a:extLst>
          </p:cNvPr>
          <p:cNvSpPr/>
          <p:nvPr/>
        </p:nvSpPr>
        <p:spPr>
          <a:xfrm>
            <a:off x="1747836" y="2954920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ED4A34C-C59C-4524-9A60-02368BDEE9A9}"/>
              </a:ext>
            </a:extLst>
          </p:cNvPr>
          <p:cNvSpPr/>
          <p:nvPr/>
        </p:nvSpPr>
        <p:spPr>
          <a:xfrm>
            <a:off x="2309811" y="2954919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074CF2D-5DD8-4AD5-A9D4-EF3B2B7FA1B2}"/>
              </a:ext>
            </a:extLst>
          </p:cNvPr>
          <p:cNvSpPr/>
          <p:nvPr/>
        </p:nvSpPr>
        <p:spPr>
          <a:xfrm>
            <a:off x="2871784" y="2954919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1CBE49-438A-4623-87D4-37B3D67E1ADD}"/>
              </a:ext>
            </a:extLst>
          </p:cNvPr>
          <p:cNvSpPr/>
          <p:nvPr/>
        </p:nvSpPr>
        <p:spPr>
          <a:xfrm>
            <a:off x="3433759" y="2954918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880AC94-A618-4FA5-B041-6DFEA75E8A3C}"/>
              </a:ext>
            </a:extLst>
          </p:cNvPr>
          <p:cNvSpPr/>
          <p:nvPr/>
        </p:nvSpPr>
        <p:spPr>
          <a:xfrm>
            <a:off x="3995733" y="2954917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5A6294-0D8E-46B2-B0CE-E919A94C61DF}"/>
              </a:ext>
            </a:extLst>
          </p:cNvPr>
          <p:cNvSpPr/>
          <p:nvPr/>
        </p:nvSpPr>
        <p:spPr>
          <a:xfrm>
            <a:off x="4557708" y="2954916"/>
            <a:ext cx="561975" cy="5619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44C5DF1-F246-4711-BA04-567C668852A7}"/>
              </a:ext>
            </a:extLst>
          </p:cNvPr>
          <p:cNvCxnSpPr>
            <a:cxnSpLocks/>
          </p:cNvCxnSpPr>
          <p:nvPr/>
        </p:nvCxnSpPr>
        <p:spPr>
          <a:xfrm flipH="1">
            <a:off x="623886" y="2371724"/>
            <a:ext cx="404815" cy="583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D7EDC0A9-EF59-4F17-A8EA-E9EF5069F301}"/>
              </a:ext>
            </a:extLst>
          </p:cNvPr>
          <p:cNvCxnSpPr>
            <a:cxnSpLocks/>
          </p:cNvCxnSpPr>
          <p:nvPr/>
        </p:nvCxnSpPr>
        <p:spPr>
          <a:xfrm>
            <a:off x="1590674" y="2371718"/>
            <a:ext cx="3529009" cy="5831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803D560-F52F-41A4-9B73-0F207D57E6CC}"/>
              </a:ext>
            </a:extLst>
          </p:cNvPr>
          <p:cNvSpPr txBox="1"/>
          <p:nvPr/>
        </p:nvSpPr>
        <p:spPr>
          <a:xfrm>
            <a:off x="5775960" y="1763758"/>
            <a:ext cx="4427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CPU može generisati 128 jedinstvenih adresa koje ukazuju na svaki bajt.</a:t>
            </a:r>
          </a:p>
          <a:p>
            <a:endParaRPr lang="sr-Latn-RS" dirty="0"/>
          </a:p>
          <a:p>
            <a:r>
              <a:rPr lang="sr-Latn-RS" dirty="0"/>
              <a:t>Ovo su fizičke adrese i one su u binarnom formatu. Pošto je memorija 128 bajtova, a to je 2</a:t>
            </a:r>
            <a:r>
              <a:rPr lang="en-US" baseline="30000" dirty="0"/>
              <a:t>7</a:t>
            </a:r>
            <a:r>
              <a:rPr lang="en-US" dirty="0"/>
              <a:t>, </a:t>
            </a:r>
            <a:r>
              <a:rPr lang="sr-Latn-RS" dirty="0"/>
              <a:t>treba nam 7 bitova da adresiramo svaku adresu.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FFDCC95-6C49-4668-9E44-BD7833B43652}"/>
              </a:ext>
            </a:extLst>
          </p:cNvPr>
          <p:cNvSpPr txBox="1"/>
          <p:nvPr/>
        </p:nvSpPr>
        <p:spPr>
          <a:xfrm>
            <a:off x="942499" y="1604444"/>
            <a:ext cx="739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0000000</a:t>
            </a: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D148861-A77F-4B4D-A1A6-E0A111FEC1AF}"/>
              </a:ext>
            </a:extLst>
          </p:cNvPr>
          <p:cNvSpPr txBox="1"/>
          <p:nvPr/>
        </p:nvSpPr>
        <p:spPr>
          <a:xfrm>
            <a:off x="4321491" y="1604444"/>
            <a:ext cx="739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1111111</a:t>
            </a:r>
            <a:endParaRPr lang="en-US" sz="105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1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9F4854CA-A2E7-4FDA-A223-6183890857AD}"/>
              </a:ext>
            </a:extLst>
          </p:cNvPr>
          <p:cNvSpPr/>
          <p:nvPr/>
        </p:nvSpPr>
        <p:spPr>
          <a:xfrm>
            <a:off x="1475418" y="1862223"/>
            <a:ext cx="4754880" cy="3436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– adresiranje memorije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Predstavićemo operativnu memoriju kao skup blokova.</a:t>
            </a:r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endParaRPr lang="sr-Latn-RS" sz="2000" dirty="0"/>
          </a:p>
          <a:p>
            <a:r>
              <a:rPr lang="sr-Latn-RS" sz="2000" dirty="0"/>
              <a:t>CPU može adresirati bajt 7-bitnom fizičkom adresom.</a:t>
            </a:r>
            <a:endParaRPr lang="pt-B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B0E28F5-AB00-40FF-A647-1504619315BA}"/>
              </a:ext>
            </a:extLst>
          </p:cNvPr>
          <p:cNvSpPr/>
          <p:nvPr/>
        </p:nvSpPr>
        <p:spPr>
          <a:xfrm>
            <a:off x="1475418" y="1862223"/>
            <a:ext cx="4754880" cy="8423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203A7C0-2C63-4C61-80B3-8C7083097F7F}"/>
              </a:ext>
            </a:extLst>
          </p:cNvPr>
          <p:cNvSpPr/>
          <p:nvPr/>
        </p:nvSpPr>
        <p:spPr>
          <a:xfrm>
            <a:off x="1604962" y="2002422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9259D1FC-E4CD-48DF-BDBF-8719638B3303}"/>
              </a:ext>
            </a:extLst>
          </p:cNvPr>
          <p:cNvSpPr/>
          <p:nvPr/>
        </p:nvSpPr>
        <p:spPr>
          <a:xfrm>
            <a:off x="2166937" y="2002421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5445F27A-E764-4FB7-8DB2-808A0276037A}"/>
              </a:ext>
            </a:extLst>
          </p:cNvPr>
          <p:cNvSpPr/>
          <p:nvPr/>
        </p:nvSpPr>
        <p:spPr>
          <a:xfrm>
            <a:off x="2728911" y="2002420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7ED4A34C-C59C-4524-9A60-02368BDEE9A9}"/>
              </a:ext>
            </a:extLst>
          </p:cNvPr>
          <p:cNvSpPr/>
          <p:nvPr/>
        </p:nvSpPr>
        <p:spPr>
          <a:xfrm>
            <a:off x="3290886" y="20024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074CF2D-5DD8-4AD5-A9D4-EF3B2B7FA1B2}"/>
              </a:ext>
            </a:extLst>
          </p:cNvPr>
          <p:cNvSpPr/>
          <p:nvPr/>
        </p:nvSpPr>
        <p:spPr>
          <a:xfrm>
            <a:off x="3852859" y="20024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1CBE49-438A-4623-87D4-37B3D67E1ADD}"/>
              </a:ext>
            </a:extLst>
          </p:cNvPr>
          <p:cNvSpPr/>
          <p:nvPr/>
        </p:nvSpPr>
        <p:spPr>
          <a:xfrm>
            <a:off x="4414834" y="200241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B880AC94-A618-4FA5-B041-6DFEA75E8A3C}"/>
              </a:ext>
            </a:extLst>
          </p:cNvPr>
          <p:cNvSpPr/>
          <p:nvPr/>
        </p:nvSpPr>
        <p:spPr>
          <a:xfrm>
            <a:off x="4976808" y="200241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45A6294-0D8E-46B2-B0CE-E919A94C61DF}"/>
              </a:ext>
            </a:extLst>
          </p:cNvPr>
          <p:cNvSpPr/>
          <p:nvPr/>
        </p:nvSpPr>
        <p:spPr>
          <a:xfrm>
            <a:off x="5538783" y="20024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174117C-4868-4649-A676-8264C157F940}"/>
              </a:ext>
            </a:extLst>
          </p:cNvPr>
          <p:cNvSpPr/>
          <p:nvPr/>
        </p:nvSpPr>
        <p:spPr>
          <a:xfrm>
            <a:off x="1604961" y="286702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C4EAD423-4D9E-4674-8E52-CC5085E815E2}"/>
              </a:ext>
            </a:extLst>
          </p:cNvPr>
          <p:cNvSpPr/>
          <p:nvPr/>
        </p:nvSpPr>
        <p:spPr>
          <a:xfrm>
            <a:off x="2166936" y="286702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350DD9AE-A4C5-46CA-BA7D-F5B104DEBCFC}"/>
              </a:ext>
            </a:extLst>
          </p:cNvPr>
          <p:cNvSpPr/>
          <p:nvPr/>
        </p:nvSpPr>
        <p:spPr>
          <a:xfrm>
            <a:off x="2728910" y="286702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06CCB51-E255-4C70-95F1-01413A2B272C}"/>
              </a:ext>
            </a:extLst>
          </p:cNvPr>
          <p:cNvSpPr/>
          <p:nvPr/>
        </p:nvSpPr>
        <p:spPr>
          <a:xfrm>
            <a:off x="3290885" y="286702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1E817950-006E-4608-A375-7BFA0A870563}"/>
              </a:ext>
            </a:extLst>
          </p:cNvPr>
          <p:cNvSpPr/>
          <p:nvPr/>
        </p:nvSpPr>
        <p:spPr>
          <a:xfrm>
            <a:off x="3852858" y="286702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2C4C3714-50E0-4BF8-BDE3-D60792198B18}"/>
              </a:ext>
            </a:extLst>
          </p:cNvPr>
          <p:cNvSpPr/>
          <p:nvPr/>
        </p:nvSpPr>
        <p:spPr>
          <a:xfrm>
            <a:off x="4414833" y="286702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1A3C061-0E35-4E8C-80C3-20CAFA9F4475}"/>
              </a:ext>
            </a:extLst>
          </p:cNvPr>
          <p:cNvSpPr/>
          <p:nvPr/>
        </p:nvSpPr>
        <p:spPr>
          <a:xfrm>
            <a:off x="4976807" y="286702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25E130D-C4FA-41EA-9BAF-FC1AA32E5D05}"/>
              </a:ext>
            </a:extLst>
          </p:cNvPr>
          <p:cNvSpPr/>
          <p:nvPr/>
        </p:nvSpPr>
        <p:spPr>
          <a:xfrm>
            <a:off x="5538782" y="286702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C3A01BB-4F0B-40F7-A31C-3BC55B095D41}"/>
              </a:ext>
            </a:extLst>
          </p:cNvPr>
          <p:cNvSpPr/>
          <p:nvPr/>
        </p:nvSpPr>
        <p:spPr>
          <a:xfrm>
            <a:off x="1604961" y="459676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1E02ED52-43F9-49F9-BCC7-0A20DBC4D3AD}"/>
              </a:ext>
            </a:extLst>
          </p:cNvPr>
          <p:cNvSpPr/>
          <p:nvPr/>
        </p:nvSpPr>
        <p:spPr>
          <a:xfrm>
            <a:off x="2166936" y="459676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3A55BA7D-B0A5-4845-A1E8-950344DDE36A}"/>
              </a:ext>
            </a:extLst>
          </p:cNvPr>
          <p:cNvSpPr/>
          <p:nvPr/>
        </p:nvSpPr>
        <p:spPr>
          <a:xfrm>
            <a:off x="2728910" y="459676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8A8A982E-43C6-421E-960B-5A8FD6C9D37F}"/>
              </a:ext>
            </a:extLst>
          </p:cNvPr>
          <p:cNvSpPr/>
          <p:nvPr/>
        </p:nvSpPr>
        <p:spPr>
          <a:xfrm>
            <a:off x="3290885" y="459676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2DC4B596-5640-41E7-B0C3-F83BF1FF11A7}"/>
              </a:ext>
            </a:extLst>
          </p:cNvPr>
          <p:cNvSpPr/>
          <p:nvPr/>
        </p:nvSpPr>
        <p:spPr>
          <a:xfrm>
            <a:off x="3852858" y="459676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55CC4BE6-13AE-4E14-8887-D43E1D653420}"/>
              </a:ext>
            </a:extLst>
          </p:cNvPr>
          <p:cNvSpPr/>
          <p:nvPr/>
        </p:nvSpPr>
        <p:spPr>
          <a:xfrm>
            <a:off x="4414833" y="459676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9477AEDB-7806-4907-A6C3-51305521E1EE}"/>
              </a:ext>
            </a:extLst>
          </p:cNvPr>
          <p:cNvSpPr/>
          <p:nvPr/>
        </p:nvSpPr>
        <p:spPr>
          <a:xfrm>
            <a:off x="4976807" y="459676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21268FE3-7C2B-4A8C-A5B7-12942E61647E}"/>
              </a:ext>
            </a:extLst>
          </p:cNvPr>
          <p:cNvSpPr/>
          <p:nvPr/>
        </p:nvSpPr>
        <p:spPr>
          <a:xfrm>
            <a:off x="5538782" y="459676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B6810784-F268-4829-8D5F-25E9FF6AD9AB}"/>
              </a:ext>
            </a:extLst>
          </p:cNvPr>
          <p:cNvSpPr/>
          <p:nvPr/>
        </p:nvSpPr>
        <p:spPr>
          <a:xfrm>
            <a:off x="1475418" y="2722767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2A429A3-6A9B-4B2F-844F-F2DB97D0C33E}"/>
              </a:ext>
            </a:extLst>
          </p:cNvPr>
          <p:cNvSpPr/>
          <p:nvPr/>
        </p:nvSpPr>
        <p:spPr>
          <a:xfrm>
            <a:off x="1475418" y="4456570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4CBFFB2-97C2-49A7-81E2-C94DAC0DA7CB}"/>
              </a:ext>
            </a:extLst>
          </p:cNvPr>
          <p:cNvCxnSpPr/>
          <p:nvPr/>
        </p:nvCxnSpPr>
        <p:spPr>
          <a:xfrm>
            <a:off x="3859521" y="3756660"/>
            <a:ext cx="0" cy="5257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D944E1-547C-4F1B-9219-4B1C7FE069EB}"/>
              </a:ext>
            </a:extLst>
          </p:cNvPr>
          <p:cNvSpPr txBox="1"/>
          <p:nvPr/>
        </p:nvSpPr>
        <p:spPr>
          <a:xfrm>
            <a:off x="7036115" y="1451036"/>
            <a:ext cx="423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Jedan  memorijski blok ima 8 bajtova.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E2DCB1F-6DB8-41DC-8176-8D3BC7747D8D}"/>
              </a:ext>
            </a:extLst>
          </p:cNvPr>
          <p:cNvSpPr txBox="1"/>
          <p:nvPr/>
        </p:nvSpPr>
        <p:spPr>
          <a:xfrm>
            <a:off x="7036115" y="1896081"/>
            <a:ext cx="423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Ukupno imamo 16 blokova. </a:t>
            </a:r>
          </a:p>
          <a:p>
            <a:r>
              <a:rPr lang="sr-Latn-RS" dirty="0"/>
              <a:t>Veličinu memorije (broj bajtova) podelimo sa brojem bajtova po bloku.</a:t>
            </a:r>
          </a:p>
          <a:p>
            <a:r>
              <a:rPr lang="sr-Latn-RS" dirty="0"/>
              <a:t>128/8 = 16.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2D8E6525-53FF-4DD8-9B4C-5828E6A461DD}"/>
              </a:ext>
            </a:extLst>
          </p:cNvPr>
          <p:cNvSpPr txBox="1"/>
          <p:nvPr/>
        </p:nvSpPr>
        <p:spPr>
          <a:xfrm>
            <a:off x="7030400" y="3172123"/>
            <a:ext cx="423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Svaki blok označavamo indeksom. Ukupno ih imamo 16, pa će prvi indeks biti 0, a poslednji 15. Binarno, 16 = 2</a:t>
            </a:r>
            <a:r>
              <a:rPr lang="sr-Latn-RS" baseline="30000" dirty="0"/>
              <a:t>4</a:t>
            </a:r>
            <a:r>
              <a:rPr lang="sr-Latn-RS" dirty="0"/>
              <a:t>, pa su nam potrebna 4 bita za indeksiranje blokova.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8C7CC09-7DA5-4629-BAFB-7E490A8727A4}"/>
              </a:ext>
            </a:extLst>
          </p:cNvPr>
          <p:cNvSpPr txBox="1"/>
          <p:nvPr/>
        </p:nvSpPr>
        <p:spPr>
          <a:xfrm>
            <a:off x="673411" y="2114125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407AF46-5934-44F4-A542-BBE3E765E070}"/>
              </a:ext>
            </a:extLst>
          </p:cNvPr>
          <p:cNvSpPr txBox="1"/>
          <p:nvPr/>
        </p:nvSpPr>
        <p:spPr>
          <a:xfrm>
            <a:off x="673411" y="2974668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DE2F48D-7EA6-4882-8E47-E9C545C5EBE0}"/>
              </a:ext>
            </a:extLst>
          </p:cNvPr>
          <p:cNvSpPr txBox="1"/>
          <p:nvPr/>
        </p:nvSpPr>
        <p:spPr>
          <a:xfrm>
            <a:off x="673411" y="4708963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A77A3065-B114-47F5-B28E-4745BE8AB302}"/>
              </a:ext>
            </a:extLst>
          </p:cNvPr>
          <p:cNvCxnSpPr/>
          <p:nvPr/>
        </p:nvCxnSpPr>
        <p:spPr>
          <a:xfrm>
            <a:off x="1033447" y="3744110"/>
            <a:ext cx="0" cy="5257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5073ED00-F92C-4EF3-A34C-67CDDAD684AF}"/>
              </a:ext>
            </a:extLst>
          </p:cNvPr>
          <p:cNvSpPr txBox="1"/>
          <p:nvPr/>
        </p:nvSpPr>
        <p:spPr>
          <a:xfrm>
            <a:off x="7030400" y="4448165"/>
            <a:ext cx="423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Svaku kolonu takođe možemo označiti, i to pomerajem (ofset). Ukupno imamo 8 kolona (2</a:t>
            </a:r>
            <a:r>
              <a:rPr lang="sr-Latn-RS" baseline="30000" dirty="0"/>
              <a:t>3</a:t>
            </a:r>
            <a:r>
              <a:rPr lang="sr-Latn-RS" dirty="0"/>
              <a:t>), pa su nam potrena 3 bita za pomeraj.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A9D4CB3E-8F5F-43B4-85A5-08AC41664947}"/>
              </a:ext>
            </a:extLst>
          </p:cNvPr>
          <p:cNvSpPr txBox="1"/>
          <p:nvPr/>
        </p:nvSpPr>
        <p:spPr>
          <a:xfrm>
            <a:off x="1516378" y="1523669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85E041E5-3F43-491D-92F5-C662C7A7CDDB}"/>
              </a:ext>
            </a:extLst>
          </p:cNvPr>
          <p:cNvSpPr txBox="1"/>
          <p:nvPr/>
        </p:nvSpPr>
        <p:spPr>
          <a:xfrm>
            <a:off x="5450199" y="1525578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60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8" grpId="0"/>
      <p:bldP spid="57" grpId="0"/>
      <p:bldP spid="58" grpId="0"/>
      <p:bldP spid="59" grpId="0"/>
      <p:bldP spid="60" grpId="0"/>
      <p:bldP spid="61" grpId="0"/>
      <p:bldP spid="63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 dirty="0"/>
              <a:t>Funkcije preslikavanja – adresiranje memorije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dirty="0"/>
              <a:t>CPU može adresirati bajz 7-bitnom fizičkom adresom.</a:t>
            </a:r>
          </a:p>
          <a:p>
            <a:r>
              <a:rPr lang="sr-Latn-RS" sz="2000" dirty="0"/>
              <a:t>Ot toga su prva 4 bita za indeks bloka (BI), a preostala 3 bita za ofset bloka (BO).</a:t>
            </a:r>
            <a:endParaRPr lang="pt-BR" sz="2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0A84F9B3-05B8-42D2-8C10-D96C9D460C7C}"/>
              </a:ext>
            </a:extLst>
          </p:cNvPr>
          <p:cNvSpPr/>
          <p:nvPr/>
        </p:nvSpPr>
        <p:spPr>
          <a:xfrm>
            <a:off x="1475418" y="2300373"/>
            <a:ext cx="4754880" cy="34367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854A2673-42B9-4478-8A15-65189F5F3062}"/>
              </a:ext>
            </a:extLst>
          </p:cNvPr>
          <p:cNvSpPr/>
          <p:nvPr/>
        </p:nvSpPr>
        <p:spPr>
          <a:xfrm>
            <a:off x="1475418" y="2300373"/>
            <a:ext cx="4754880" cy="8423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A6D486AC-30AF-4E31-A95D-1055A7A82925}"/>
              </a:ext>
            </a:extLst>
          </p:cNvPr>
          <p:cNvSpPr/>
          <p:nvPr/>
        </p:nvSpPr>
        <p:spPr>
          <a:xfrm>
            <a:off x="1604962" y="2440572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DB9D287E-413B-40EA-A4B7-2B1E0F75B3B9}"/>
              </a:ext>
            </a:extLst>
          </p:cNvPr>
          <p:cNvSpPr/>
          <p:nvPr/>
        </p:nvSpPr>
        <p:spPr>
          <a:xfrm>
            <a:off x="2166937" y="2440571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A9CABEC1-3E2D-4AFA-A2DB-D3162477E69F}"/>
              </a:ext>
            </a:extLst>
          </p:cNvPr>
          <p:cNvSpPr/>
          <p:nvPr/>
        </p:nvSpPr>
        <p:spPr>
          <a:xfrm>
            <a:off x="2728911" y="2440570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2606E572-3A22-495B-8A9B-79330D5882A7}"/>
              </a:ext>
            </a:extLst>
          </p:cNvPr>
          <p:cNvSpPr/>
          <p:nvPr/>
        </p:nvSpPr>
        <p:spPr>
          <a:xfrm>
            <a:off x="3290886" y="244056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xmlns="" id="{E24F5118-B9FA-4215-BC08-34A34A71DEB0}"/>
              </a:ext>
            </a:extLst>
          </p:cNvPr>
          <p:cNvSpPr/>
          <p:nvPr/>
        </p:nvSpPr>
        <p:spPr>
          <a:xfrm>
            <a:off x="3852859" y="244056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A3CA4C60-CB61-4373-A38C-0D09842336BD}"/>
              </a:ext>
            </a:extLst>
          </p:cNvPr>
          <p:cNvSpPr/>
          <p:nvPr/>
        </p:nvSpPr>
        <p:spPr>
          <a:xfrm>
            <a:off x="4414834" y="244056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0F2D1924-C5FE-4F14-BD6A-8F306B408643}"/>
              </a:ext>
            </a:extLst>
          </p:cNvPr>
          <p:cNvSpPr/>
          <p:nvPr/>
        </p:nvSpPr>
        <p:spPr>
          <a:xfrm>
            <a:off x="4976808" y="244056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07D3836C-DD88-4E4F-B100-846E7EF9412D}"/>
              </a:ext>
            </a:extLst>
          </p:cNvPr>
          <p:cNvSpPr/>
          <p:nvPr/>
        </p:nvSpPr>
        <p:spPr>
          <a:xfrm>
            <a:off x="5538783" y="244056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AD868A5-07D8-4979-B166-D843514E92F3}"/>
              </a:ext>
            </a:extLst>
          </p:cNvPr>
          <p:cNvSpPr/>
          <p:nvPr/>
        </p:nvSpPr>
        <p:spPr>
          <a:xfrm>
            <a:off x="1604961" y="330517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A6C7E4E1-1017-49E5-AE51-B2C4298C693D}"/>
              </a:ext>
            </a:extLst>
          </p:cNvPr>
          <p:cNvSpPr/>
          <p:nvPr/>
        </p:nvSpPr>
        <p:spPr>
          <a:xfrm>
            <a:off x="2166936" y="330517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A7F26312-7EF1-40D5-93AC-BF9701B1058C}"/>
              </a:ext>
            </a:extLst>
          </p:cNvPr>
          <p:cNvSpPr/>
          <p:nvPr/>
        </p:nvSpPr>
        <p:spPr>
          <a:xfrm>
            <a:off x="2728910" y="330517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1C1321F3-F08C-458B-99D7-A27AE8C7037C}"/>
              </a:ext>
            </a:extLst>
          </p:cNvPr>
          <p:cNvSpPr/>
          <p:nvPr/>
        </p:nvSpPr>
        <p:spPr>
          <a:xfrm>
            <a:off x="3290885" y="330517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5F8B8FBB-948A-438C-A78D-0867A52040D0}"/>
              </a:ext>
            </a:extLst>
          </p:cNvPr>
          <p:cNvSpPr/>
          <p:nvPr/>
        </p:nvSpPr>
        <p:spPr>
          <a:xfrm>
            <a:off x="3852858" y="330517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86BEC743-C9F5-4E6D-91A6-89165E968621}"/>
              </a:ext>
            </a:extLst>
          </p:cNvPr>
          <p:cNvSpPr/>
          <p:nvPr/>
        </p:nvSpPr>
        <p:spPr>
          <a:xfrm>
            <a:off x="4414833" y="330517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9E08BF41-B960-4035-AB99-8F9F47C37BD7}"/>
              </a:ext>
            </a:extLst>
          </p:cNvPr>
          <p:cNvSpPr/>
          <p:nvPr/>
        </p:nvSpPr>
        <p:spPr>
          <a:xfrm>
            <a:off x="4976807" y="3305174"/>
            <a:ext cx="561975" cy="56197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1DDF66D2-530D-4C06-9292-049385719FD8}"/>
              </a:ext>
            </a:extLst>
          </p:cNvPr>
          <p:cNvSpPr/>
          <p:nvPr/>
        </p:nvSpPr>
        <p:spPr>
          <a:xfrm>
            <a:off x="5538782" y="330517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B75CA024-C088-467D-8C12-880EE239A811}"/>
              </a:ext>
            </a:extLst>
          </p:cNvPr>
          <p:cNvSpPr/>
          <p:nvPr/>
        </p:nvSpPr>
        <p:spPr>
          <a:xfrm>
            <a:off x="1604961" y="5034919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7E1A2C02-9EE9-42A4-B6B1-777550127C91}"/>
              </a:ext>
            </a:extLst>
          </p:cNvPr>
          <p:cNvSpPr/>
          <p:nvPr/>
        </p:nvSpPr>
        <p:spPr>
          <a:xfrm>
            <a:off x="2166936" y="5034918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1DD5F427-80BF-45A8-8839-426550AA0BE5}"/>
              </a:ext>
            </a:extLst>
          </p:cNvPr>
          <p:cNvSpPr/>
          <p:nvPr/>
        </p:nvSpPr>
        <p:spPr>
          <a:xfrm>
            <a:off x="2728910" y="5034917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122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C9B341FB-3D82-4BFD-A251-12F1F923DECE}"/>
              </a:ext>
            </a:extLst>
          </p:cNvPr>
          <p:cNvSpPr/>
          <p:nvPr/>
        </p:nvSpPr>
        <p:spPr>
          <a:xfrm>
            <a:off x="3290885" y="50349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C40D89C4-7A39-4A73-9124-0289EB34392E}"/>
              </a:ext>
            </a:extLst>
          </p:cNvPr>
          <p:cNvSpPr/>
          <p:nvPr/>
        </p:nvSpPr>
        <p:spPr>
          <a:xfrm>
            <a:off x="3852858" y="5034916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124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F534664E-513F-4259-AA17-814EB1541BD7}"/>
              </a:ext>
            </a:extLst>
          </p:cNvPr>
          <p:cNvSpPr/>
          <p:nvPr/>
        </p:nvSpPr>
        <p:spPr>
          <a:xfrm>
            <a:off x="4414833" y="5034915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125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DA6D214C-8F58-4371-9BDA-DF82E05A0A11}"/>
              </a:ext>
            </a:extLst>
          </p:cNvPr>
          <p:cNvSpPr/>
          <p:nvPr/>
        </p:nvSpPr>
        <p:spPr>
          <a:xfrm>
            <a:off x="4976807" y="5034914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126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1FA8DE76-210C-4A48-A823-A81ED4A36943}"/>
              </a:ext>
            </a:extLst>
          </p:cNvPr>
          <p:cNvSpPr/>
          <p:nvPr/>
        </p:nvSpPr>
        <p:spPr>
          <a:xfrm>
            <a:off x="5538782" y="5034913"/>
            <a:ext cx="561975" cy="56197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127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3AA7534D-4E47-4020-A271-1F2A53605BBE}"/>
              </a:ext>
            </a:extLst>
          </p:cNvPr>
          <p:cNvSpPr/>
          <p:nvPr/>
        </p:nvSpPr>
        <p:spPr>
          <a:xfrm>
            <a:off x="1475418" y="3160917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66737D28-73C4-442C-B1EE-05EE6739A814}"/>
              </a:ext>
            </a:extLst>
          </p:cNvPr>
          <p:cNvSpPr/>
          <p:nvPr/>
        </p:nvSpPr>
        <p:spPr>
          <a:xfrm>
            <a:off x="1475418" y="4894720"/>
            <a:ext cx="4754880" cy="8423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395E590D-450B-477D-8C97-72FBBEF77F53}"/>
              </a:ext>
            </a:extLst>
          </p:cNvPr>
          <p:cNvCxnSpPr/>
          <p:nvPr/>
        </p:nvCxnSpPr>
        <p:spPr>
          <a:xfrm>
            <a:off x="3859521" y="4194810"/>
            <a:ext cx="0" cy="5257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E31B8375-ADB3-41A3-B560-D39D696BB018}"/>
              </a:ext>
            </a:extLst>
          </p:cNvPr>
          <p:cNvSpPr txBox="1"/>
          <p:nvPr/>
        </p:nvSpPr>
        <p:spPr>
          <a:xfrm>
            <a:off x="673411" y="2552275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075E45C6-C5D1-4F9A-B957-1F77935D704F}"/>
              </a:ext>
            </a:extLst>
          </p:cNvPr>
          <p:cNvSpPr txBox="1"/>
          <p:nvPr/>
        </p:nvSpPr>
        <p:spPr>
          <a:xfrm>
            <a:off x="673411" y="3412818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solidFill>
                  <a:srgbClr val="A704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endParaRPr lang="en-US" sz="1600" b="1" dirty="0">
              <a:solidFill>
                <a:srgbClr val="A7043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8ACCB1D6-42A5-4448-991A-3ACE48D8C5BB}"/>
              </a:ext>
            </a:extLst>
          </p:cNvPr>
          <p:cNvSpPr txBox="1"/>
          <p:nvPr/>
        </p:nvSpPr>
        <p:spPr>
          <a:xfrm>
            <a:off x="673411" y="5147113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0C6E1D1E-E7AB-4D04-9D41-E6C5E2C2A46D}"/>
              </a:ext>
            </a:extLst>
          </p:cNvPr>
          <p:cNvCxnSpPr/>
          <p:nvPr/>
        </p:nvCxnSpPr>
        <p:spPr>
          <a:xfrm>
            <a:off x="1033447" y="4182260"/>
            <a:ext cx="0" cy="5257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647F6AB2-E345-4CB9-8EA8-EB024B969A60}"/>
              </a:ext>
            </a:extLst>
          </p:cNvPr>
          <p:cNvSpPr txBox="1"/>
          <p:nvPr/>
        </p:nvSpPr>
        <p:spPr>
          <a:xfrm>
            <a:off x="1516378" y="1990394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4FC2293-F39C-43A5-B291-0454726EC7EA}"/>
              </a:ext>
            </a:extLst>
          </p:cNvPr>
          <p:cNvSpPr txBox="1"/>
          <p:nvPr/>
        </p:nvSpPr>
        <p:spPr>
          <a:xfrm>
            <a:off x="5450199" y="1992303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32C38E40-B6D2-4A15-A098-E47659527C12}"/>
              </a:ext>
            </a:extLst>
          </p:cNvPr>
          <p:cNvSpPr txBox="1"/>
          <p:nvPr/>
        </p:nvSpPr>
        <p:spPr>
          <a:xfrm>
            <a:off x="2050737" y="1990394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001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ED0D3621-B10F-4FF5-A954-930865C11386}"/>
              </a:ext>
            </a:extLst>
          </p:cNvPr>
          <p:cNvSpPr txBox="1"/>
          <p:nvPr/>
        </p:nvSpPr>
        <p:spPr>
          <a:xfrm>
            <a:off x="2641275" y="1990394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A9E667CB-207E-44AF-BA6B-E29C84D9AA11}"/>
              </a:ext>
            </a:extLst>
          </p:cNvPr>
          <p:cNvSpPr txBox="1"/>
          <p:nvPr/>
        </p:nvSpPr>
        <p:spPr>
          <a:xfrm>
            <a:off x="3202302" y="1999656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011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887BA2B1-4EBD-4F37-8E8E-636F5C2E525E}"/>
              </a:ext>
            </a:extLst>
          </p:cNvPr>
          <p:cNvSpPr txBox="1"/>
          <p:nvPr/>
        </p:nvSpPr>
        <p:spPr>
          <a:xfrm>
            <a:off x="3764276" y="1990394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028E69B5-5548-4946-A023-7B92B575F7D8}"/>
              </a:ext>
            </a:extLst>
          </p:cNvPr>
          <p:cNvSpPr txBox="1"/>
          <p:nvPr/>
        </p:nvSpPr>
        <p:spPr>
          <a:xfrm>
            <a:off x="4326250" y="1981132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101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7357277B-D9C3-4FA5-ABFC-D89E7339629F}"/>
              </a:ext>
            </a:extLst>
          </p:cNvPr>
          <p:cNvSpPr txBox="1"/>
          <p:nvPr/>
        </p:nvSpPr>
        <p:spPr>
          <a:xfrm>
            <a:off x="4888224" y="1990394"/>
            <a:ext cx="739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b="1" dirty="0">
                <a:solidFill>
                  <a:srgbClr val="41719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endParaRPr lang="en-US" sz="1600" b="1" dirty="0">
              <a:solidFill>
                <a:srgbClr val="41719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284269A0-E833-4F10-936F-21E386442095}"/>
              </a:ext>
            </a:extLst>
          </p:cNvPr>
          <p:cNvSpPr txBox="1"/>
          <p:nvPr/>
        </p:nvSpPr>
        <p:spPr>
          <a:xfrm>
            <a:off x="7036115" y="2489261"/>
            <a:ext cx="4236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b="1" dirty="0"/>
              <a:t>CPU:</a:t>
            </a:r>
          </a:p>
          <a:p>
            <a:r>
              <a:rPr lang="sr-Latn-R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PA: </a:t>
            </a:r>
            <a:r>
              <a:rPr lang="sr-Latn-RS" sz="2400" b="1" dirty="0">
                <a:solidFill>
                  <a:srgbClr val="A704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0001</a:t>
            </a:r>
            <a:r>
              <a:rPr lang="sr-Latn-RS" sz="2400" b="1" dirty="0">
                <a:solidFill>
                  <a:srgbClr val="41719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</a:t>
            </a:r>
            <a:endParaRPr lang="en-US" sz="2400" b="1" dirty="0">
              <a:solidFill>
                <a:srgbClr val="41719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POLITAN - Predavan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TROPOLITAN - Predavanj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13977</TotalTime>
  <Words>5267</Words>
  <Application>Microsoft Office PowerPoint</Application>
  <PresentationFormat>Widescreen</PresentationFormat>
  <Paragraphs>643</Paragraphs>
  <Slides>58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Courier New</vt:lpstr>
      <vt:lpstr>Myriad Pro</vt:lpstr>
      <vt:lpstr>Custom Design</vt:lpstr>
      <vt:lpstr>Office Theme</vt:lpstr>
      <vt:lpstr>METROPOLITAN - Predavanje</vt:lpstr>
      <vt:lpstr>Image</vt:lpstr>
      <vt:lpstr>Equation</vt:lpstr>
      <vt:lpstr>PowerPoint Presentation</vt:lpstr>
      <vt:lpstr>Sadržaj</vt:lpstr>
      <vt:lpstr>Cache memorija</vt:lpstr>
      <vt:lpstr>Cache memorija</vt:lpstr>
      <vt:lpstr>Cache memorija</vt:lpstr>
      <vt:lpstr>Funkcije preslikavanja (Mapping functions)</vt:lpstr>
      <vt:lpstr>Funkcije preslikavanja – adresiranje memorije</vt:lpstr>
      <vt:lpstr>Funkcije preslikavanja – adresiranje memorije</vt:lpstr>
      <vt:lpstr>Funkcije preslikavanja – adresiranje memorije</vt:lpstr>
      <vt:lpstr>Funkcije preslikavanja – adresiranje keš memorije</vt:lpstr>
      <vt:lpstr>Funkcije preslikavanja (Mapping functions)</vt:lpstr>
      <vt:lpstr>Direktno mapiranje</vt:lpstr>
      <vt:lpstr>Direktno mapiranje</vt:lpstr>
      <vt:lpstr>Zadatak #1</vt:lpstr>
      <vt:lpstr>Zadatak #1</vt:lpstr>
      <vt:lpstr>Zadatak #2</vt:lpstr>
      <vt:lpstr>Direktno mapiranje</vt:lpstr>
      <vt:lpstr>Asocijativno mapiranje</vt:lpstr>
      <vt:lpstr>Zadatak #3</vt:lpstr>
      <vt:lpstr>Zadatak #3</vt:lpstr>
      <vt:lpstr>Asocijativno mapiranje</vt:lpstr>
      <vt:lpstr>Set-Asocijativno mapiranje</vt:lpstr>
      <vt:lpstr>Zadatak #4</vt:lpstr>
      <vt:lpstr>Zadatak #4</vt:lpstr>
      <vt:lpstr>Set-Asocijativno mapiranje</vt:lpstr>
      <vt:lpstr>Nivoi keš memorije</vt:lpstr>
      <vt:lpstr>Nivoi keš memorije</vt:lpstr>
      <vt:lpstr>Paralelni spoj L2 cache (Look-Aside Cache)</vt:lpstr>
      <vt:lpstr>Serijski spoj L2 cache (Look-Through Cache)</vt:lpstr>
      <vt:lpstr>Upis u keš memoriju</vt:lpstr>
      <vt:lpstr>Upis u keš memoriju – write through</vt:lpstr>
      <vt:lpstr>Upis u keš memoriju – write back</vt:lpstr>
      <vt:lpstr>Strategije zamene linija</vt:lpstr>
      <vt:lpstr>Cache memory</vt:lpstr>
      <vt:lpstr>Keš memorija i više jezgara</vt:lpstr>
      <vt:lpstr>Keš memorija i više jezgara</vt:lpstr>
      <vt:lpstr>Keš memorija i više jezgara</vt:lpstr>
      <vt:lpstr>PowerPoint Presentation</vt:lpstr>
      <vt:lpstr>Zadatak #1</vt:lpstr>
      <vt:lpstr>Zadatak #1</vt:lpstr>
      <vt:lpstr>Zadatak #2</vt:lpstr>
      <vt:lpstr>Zadatak #3</vt:lpstr>
      <vt:lpstr>Zadatak #3</vt:lpstr>
      <vt:lpstr>Zadatak #4</vt:lpstr>
      <vt:lpstr>Zadatak #4</vt:lpstr>
      <vt:lpstr>Zadatak #5</vt:lpstr>
      <vt:lpstr>Zadatak #5</vt:lpstr>
      <vt:lpstr>Zadatak #5</vt:lpstr>
      <vt:lpstr>Zadatak #6</vt:lpstr>
      <vt:lpstr>Zadatak #6</vt:lpstr>
      <vt:lpstr>Zadatak #6</vt:lpstr>
      <vt:lpstr>Zadatak #7</vt:lpstr>
      <vt:lpstr>Zadatak #7</vt:lpstr>
      <vt:lpstr>Zadatak #7</vt:lpstr>
      <vt:lpstr>Zadatak #8</vt:lpstr>
      <vt:lpstr>Zadatak #8</vt:lpstr>
      <vt:lpstr>Zadatak #8</vt:lpstr>
      <vt:lpstr>Domaći zadatak #06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Nemanja Zdravković</cp:lastModifiedBy>
  <cp:revision>514</cp:revision>
  <dcterms:created xsi:type="dcterms:W3CDTF">2015-09-11T12:39:33Z</dcterms:created>
  <dcterms:modified xsi:type="dcterms:W3CDTF">2023-03-28T08:35:17Z</dcterms:modified>
</cp:coreProperties>
</file>